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Lst>
  <p:sldSz cy="5143500" cx="9144000"/>
  <p:notesSz cx="6858000" cy="9144000"/>
  <p:embeddedFontLst>
    <p:embeddedFont>
      <p:font typeface="Roboto"/>
      <p:regular r:id="rId86"/>
      <p:bold r:id="rId87"/>
      <p:italic r:id="rId88"/>
      <p:boldItalic r:id="rId89"/>
    </p:embeddedFont>
    <p:embeddedFont>
      <p:font typeface="Montserrat"/>
      <p:regular r:id="rId90"/>
      <p:bold r:id="rId91"/>
      <p:italic r:id="rId92"/>
      <p:boldItalic r:id="rId93"/>
    </p:embeddedFont>
    <p:embeddedFont>
      <p:font typeface="GFS Didot"/>
      <p:regular r:id="rId94"/>
    </p:embeddedFont>
    <p:embeddedFont>
      <p:font typeface="Barlow Medium"/>
      <p:regular r:id="rId95"/>
      <p:bold r:id="rId96"/>
      <p:italic r:id="rId97"/>
      <p:boldItalic r:id="rId98"/>
    </p:embeddedFont>
    <p:embeddedFont>
      <p:font typeface="Rubik"/>
      <p:regular r:id="rId99"/>
      <p:bold r:id="rId100"/>
      <p:italic r:id="rId101"/>
      <p:boldItalic r:id="rId102"/>
    </p:embeddedFont>
    <p:embeddedFont>
      <p:font typeface="Oswald"/>
      <p:regular r:id="rId103"/>
      <p:bold r:id="rId104"/>
    </p:embeddedFont>
    <p:embeddedFont>
      <p:font typeface="Barlow"/>
      <p:regular r:id="rId105"/>
      <p:bold r:id="rId106"/>
      <p:italic r:id="rId107"/>
      <p:boldItalic r:id="rId108"/>
    </p:embeddedFont>
    <p:embeddedFont>
      <p:font typeface="Sorts Mill Goudy"/>
      <p:regular r:id="rId109"/>
      <p:italic r:id="rId110"/>
    </p:embeddedFont>
    <p:embeddedFont>
      <p:font typeface="Source Sans Pro"/>
      <p:regular r:id="rId111"/>
      <p:bold r:id="rId112"/>
      <p:italic r:id="rId113"/>
      <p:boldItalic r:id="rId114"/>
    </p:embeddedFont>
    <p:embeddedFont>
      <p:font typeface="Open Sans"/>
      <p:regular r:id="rId115"/>
      <p:bold r:id="rId116"/>
      <p:italic r:id="rId117"/>
      <p:boldItalic r:id="rId11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2942152C-B077-4C44-B961-DE09A5655815}">
  <a:tblStyle styleId="{2942152C-B077-4C44-B961-DE09A5655815}" styleName="Table_0">
    <a:wholeTbl>
      <a:tcTxStyle>
        <a:font>
          <a:latin typeface="Arial"/>
          <a:ea typeface="Arial"/>
          <a:cs typeface="Arial"/>
        </a:font>
        <a:srgbClr val="000000"/>
      </a:tcTxStyle>
      <a:tcStyle>
        <a:tcBdr>
          <a:left>
            <a:ln cap="flat" cmpd="sng" w="9525">
              <a:solidFill>
                <a:srgbClr val="000000"/>
              </a:solidFill>
              <a:prstDash val="solid"/>
              <a:round/>
              <a:headEnd len="sm" w="sm" type="none"/>
              <a:tailEnd len="sm" w="sm" type="none"/>
            </a:ln>
          </a:left>
          <a:right>
            <a:ln cap="flat" cmpd="sng" w="9525">
              <a:solidFill>
                <a:srgbClr val="000000"/>
              </a:solidFill>
              <a:prstDash val="solid"/>
              <a:round/>
              <a:headEnd len="sm" w="sm" type="none"/>
              <a:tailEnd len="sm" w="sm" type="none"/>
            </a:ln>
          </a:right>
          <a:top>
            <a:ln cap="flat" cmpd="sng" w="9525">
              <a:solidFill>
                <a:srgbClr val="000000"/>
              </a:solidFill>
              <a:prstDash val="solid"/>
              <a:round/>
              <a:headEnd len="sm" w="sm" type="none"/>
              <a:tailEnd len="sm" w="sm" type="none"/>
            </a:ln>
          </a:top>
          <a:bottom>
            <a:ln cap="flat" cmpd="sng" w="9525">
              <a:solidFill>
                <a:srgbClr val="000000"/>
              </a:solidFill>
              <a:prstDash val="solid"/>
              <a:round/>
              <a:headEnd len="sm" w="sm" type="none"/>
              <a:tailEnd len="sm" w="sm" type="none"/>
            </a:ln>
          </a:bottom>
          <a:insideH>
            <a:ln cap="flat" cmpd="sng" w="9525">
              <a:solidFill>
                <a:srgbClr val="000000"/>
              </a:solidFill>
              <a:prstDash val="solid"/>
              <a:round/>
              <a:headEnd len="sm" w="sm" type="none"/>
              <a:tailEnd len="sm" w="sm" type="none"/>
            </a:ln>
          </a:insideH>
          <a:insideV>
            <a:ln cap="flat" cmpd="sng" w="9525">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07" Type="http://schemas.openxmlformats.org/officeDocument/2006/relationships/font" Target="fonts/Barlow-italic.fntdata"/><Relationship Id="rId106" Type="http://schemas.openxmlformats.org/officeDocument/2006/relationships/font" Target="fonts/Barlow-bold.fntdata"/><Relationship Id="rId105" Type="http://schemas.openxmlformats.org/officeDocument/2006/relationships/font" Target="fonts/Barlow-regular.fntdata"/><Relationship Id="rId104" Type="http://schemas.openxmlformats.org/officeDocument/2006/relationships/font" Target="fonts/Oswald-bold.fntdata"/><Relationship Id="rId109" Type="http://schemas.openxmlformats.org/officeDocument/2006/relationships/font" Target="fonts/SortsMillGoudy-regular.fntdata"/><Relationship Id="rId108" Type="http://schemas.openxmlformats.org/officeDocument/2006/relationships/font" Target="fonts/Barlow-boldItalic.fntdata"/><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103" Type="http://schemas.openxmlformats.org/officeDocument/2006/relationships/font" Target="fonts/Oswald-regular.fntdata"/><Relationship Id="rId102" Type="http://schemas.openxmlformats.org/officeDocument/2006/relationships/font" Target="fonts/Rubik-boldItalic.fntdata"/><Relationship Id="rId101" Type="http://schemas.openxmlformats.org/officeDocument/2006/relationships/font" Target="fonts/Rubik-italic.fntdata"/><Relationship Id="rId100" Type="http://schemas.openxmlformats.org/officeDocument/2006/relationships/font" Target="fonts/Rubik-bold.fntdata"/><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95" Type="http://schemas.openxmlformats.org/officeDocument/2006/relationships/font" Target="fonts/BarlowMedium-regular.fntdata"/><Relationship Id="rId94" Type="http://schemas.openxmlformats.org/officeDocument/2006/relationships/font" Target="fonts/GFSDidot-regular.fntdata"/><Relationship Id="rId97" Type="http://schemas.openxmlformats.org/officeDocument/2006/relationships/font" Target="fonts/BarlowMedium-italic.fntdata"/><Relationship Id="rId96" Type="http://schemas.openxmlformats.org/officeDocument/2006/relationships/font" Target="fonts/BarlowMedium-bold.fntdata"/><Relationship Id="rId11" Type="http://schemas.openxmlformats.org/officeDocument/2006/relationships/slide" Target="slides/slide6.xml"/><Relationship Id="rId99" Type="http://schemas.openxmlformats.org/officeDocument/2006/relationships/font" Target="fonts/Rubik-regular.fntdata"/><Relationship Id="rId10" Type="http://schemas.openxmlformats.org/officeDocument/2006/relationships/slide" Target="slides/slide5.xml"/><Relationship Id="rId98" Type="http://schemas.openxmlformats.org/officeDocument/2006/relationships/font" Target="fonts/BarlowMedium-boldItalic.fntdata"/><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font" Target="fonts/Montserrat-bold.fntdata"/><Relationship Id="rId90" Type="http://schemas.openxmlformats.org/officeDocument/2006/relationships/font" Target="fonts/Montserrat-regular.fntdata"/><Relationship Id="rId93" Type="http://schemas.openxmlformats.org/officeDocument/2006/relationships/font" Target="fonts/Montserrat-boldItalic.fntdata"/><Relationship Id="rId92" Type="http://schemas.openxmlformats.org/officeDocument/2006/relationships/font" Target="fonts/Montserrat-italic.fntdata"/><Relationship Id="rId118" Type="http://schemas.openxmlformats.org/officeDocument/2006/relationships/font" Target="fonts/OpenSans-boldItalic.fntdata"/><Relationship Id="rId117" Type="http://schemas.openxmlformats.org/officeDocument/2006/relationships/font" Target="fonts/OpenSans-italic.fntdata"/><Relationship Id="rId116" Type="http://schemas.openxmlformats.org/officeDocument/2006/relationships/font" Target="fonts/OpenSans-bold.fntdata"/><Relationship Id="rId115" Type="http://schemas.openxmlformats.org/officeDocument/2006/relationships/font" Target="fonts/OpenSans-regular.fntdata"/><Relationship Id="rId15" Type="http://schemas.openxmlformats.org/officeDocument/2006/relationships/slide" Target="slides/slide10.xml"/><Relationship Id="rId110" Type="http://schemas.openxmlformats.org/officeDocument/2006/relationships/font" Target="fonts/SortsMillGoudy-italic.fntdata"/><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14" Type="http://schemas.openxmlformats.org/officeDocument/2006/relationships/font" Target="fonts/SourceSansPro-boldItalic.fntdata"/><Relationship Id="rId18" Type="http://schemas.openxmlformats.org/officeDocument/2006/relationships/slide" Target="slides/slide13.xml"/><Relationship Id="rId113" Type="http://schemas.openxmlformats.org/officeDocument/2006/relationships/font" Target="fonts/SourceSansPro-italic.fntdata"/><Relationship Id="rId112" Type="http://schemas.openxmlformats.org/officeDocument/2006/relationships/font" Target="fonts/SourceSansPro-bold.fntdata"/><Relationship Id="rId111" Type="http://schemas.openxmlformats.org/officeDocument/2006/relationships/font" Target="fonts/SourceSansPro-regular.fntdata"/><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font" Target="fonts/Roboto-regular.fntdata"/><Relationship Id="rId85" Type="http://schemas.openxmlformats.org/officeDocument/2006/relationships/slide" Target="slides/slide80.xml"/><Relationship Id="rId88" Type="http://schemas.openxmlformats.org/officeDocument/2006/relationships/font" Target="fonts/Roboto-italic.fntdata"/><Relationship Id="rId87" Type="http://schemas.openxmlformats.org/officeDocument/2006/relationships/font" Target="fonts/Roboto-bold.fntdata"/><Relationship Id="rId89" Type="http://schemas.openxmlformats.org/officeDocument/2006/relationships/font" Target="fonts/Roboto-boldItalic.fntdata"/><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65" Type="http://schemas.openxmlformats.org/officeDocument/2006/relationships/slide" Target="slides/slide60.xml"/><Relationship Id="rId68" Type="http://schemas.openxmlformats.org/officeDocument/2006/relationships/slide" Target="slides/slide63.xml"/><Relationship Id="rId67" Type="http://schemas.openxmlformats.org/officeDocument/2006/relationships/slide" Target="slides/slide62.xml"/><Relationship Id="rId60" Type="http://schemas.openxmlformats.org/officeDocument/2006/relationships/slide" Target="slides/slide55.xml"/><Relationship Id="rId69" Type="http://schemas.openxmlformats.org/officeDocument/2006/relationships/slide" Target="slides/slide6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54" Type="http://schemas.openxmlformats.org/officeDocument/2006/relationships/slide" Target="slides/slide49.xml"/><Relationship Id="rId57" Type="http://schemas.openxmlformats.org/officeDocument/2006/relationships/slide" Target="slides/slide52.xml"/><Relationship Id="rId56" Type="http://schemas.openxmlformats.org/officeDocument/2006/relationships/slide" Target="slides/slide51.xml"/><Relationship Id="rId59" Type="http://schemas.openxmlformats.org/officeDocument/2006/relationships/slide" Target="slides/slide54.xml"/><Relationship Id="rId58"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baymard.com/blog/line-length-readability" TargetMode="Externa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0" name="Google Shape;60;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Visual design helps with:</a:t>
            </a:r>
            <a:endParaRPr/>
          </a:p>
          <a:p>
            <a:pPr indent="-317500" lvl="0" marL="457200" rtl="0" algn="l">
              <a:spcBef>
                <a:spcPts val="0"/>
              </a:spcBef>
              <a:spcAft>
                <a:spcPts val="0"/>
              </a:spcAft>
              <a:buSzPts val="1400"/>
              <a:buChar char="-"/>
            </a:pPr>
            <a:r>
              <a:rPr lang="en-US"/>
              <a:t>usability / readability / navigability</a:t>
            </a:r>
            <a:endParaRPr/>
          </a:p>
          <a:p>
            <a:pPr indent="-317500" lvl="0" marL="457200" rtl="0" algn="l">
              <a:spcBef>
                <a:spcPts val="0"/>
              </a:spcBef>
              <a:spcAft>
                <a:spcPts val="0"/>
              </a:spcAft>
              <a:buSzPts val="1400"/>
              <a:buChar char="-"/>
            </a:pPr>
            <a:r>
              <a:rPr lang="en-US"/>
              <a:t>Delight your users</a:t>
            </a:r>
            <a:endParaRPr/>
          </a:p>
          <a:p>
            <a:pPr indent="-317500" lvl="0" marL="457200" rtl="0" algn="l">
              <a:spcBef>
                <a:spcPts val="0"/>
              </a:spcBef>
              <a:spcAft>
                <a:spcPts val="0"/>
              </a:spcAft>
              <a:buSzPts val="1400"/>
              <a:buChar char="-"/>
            </a:pPr>
            <a:r>
              <a:rPr lang="en-US"/>
              <a:t>Communicates the values of your product and your brand</a:t>
            </a:r>
            <a:endParaRPr/>
          </a:p>
        </p:txBody>
      </p:sp>
      <p:sp>
        <p:nvSpPr>
          <p:cNvPr id="61" name="Google Shape;61;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121a6c297a7_0_6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121a6c297a7_0_63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7" name="Google Shape;137;g121a6c297a7_0_63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121a6c297a7_0_6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121a6c297a7_0_64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5" name="Google Shape;145;g121a6c297a7_0_64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121a6c297a7_0_65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1" name="Google Shape;151;g121a6c297a7_0_65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317500" lvl="0" marL="457200" marR="0" rtl="0" algn="l">
              <a:spcBef>
                <a:spcPts val="0"/>
              </a:spcBef>
              <a:spcAft>
                <a:spcPts val="0"/>
              </a:spcAft>
              <a:buSzPts val="1400"/>
              <a:buChar char="-"/>
            </a:pPr>
            <a:r>
              <a:rPr lang="en-US"/>
              <a:t>How much scanning is your eye doing?</a:t>
            </a:r>
            <a:endParaRPr/>
          </a:p>
          <a:p>
            <a:pPr indent="-317500" lvl="0" marL="457200" marR="0" rtl="0" algn="l">
              <a:spcBef>
                <a:spcPts val="0"/>
              </a:spcBef>
              <a:spcAft>
                <a:spcPts val="0"/>
              </a:spcAft>
              <a:buSzPts val="1400"/>
              <a:buChar char="-"/>
            </a:pPr>
            <a:r>
              <a:rPr lang="en-US"/>
              <a:t>What things are related?</a:t>
            </a:r>
            <a:endParaRPr/>
          </a:p>
          <a:p>
            <a:pPr indent="0" lvl="0" marL="0" marR="0" rtl="0" algn="l">
              <a:spcBef>
                <a:spcPts val="0"/>
              </a:spcBef>
              <a:spcAft>
                <a:spcPts val="0"/>
              </a:spcAft>
              <a:buClr>
                <a:schemeClr val="dk1"/>
              </a:buClr>
              <a:buSzPts val="1200"/>
              <a:buFont typeface="Calibri"/>
              <a:buNone/>
            </a:pPr>
            <a:r>
              <a:t/>
            </a:r>
            <a:endParaRPr b="0" i="0" sz="1200" u="none" cap="none" strike="noStrike">
              <a:solidFill>
                <a:schemeClr val="dk1"/>
              </a:solidFill>
              <a:latin typeface="Calibri"/>
              <a:ea typeface="Calibri"/>
              <a:cs typeface="Calibri"/>
              <a:sym typeface="Calibri"/>
            </a:endParaRPr>
          </a:p>
        </p:txBody>
      </p:sp>
      <p:sp>
        <p:nvSpPr>
          <p:cNvPr id="152" name="Google Shape;152;g121a6c297a7_0_65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121a6c297a7_0_65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0" name="Google Shape;160;g121a6c297a7_0_65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What’s wrong with this example?</a:t>
            </a:r>
            <a:endParaRPr/>
          </a:p>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The bold headings suggest that there’s a grouping</a:t>
            </a:r>
            <a:endParaRPr/>
          </a:p>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But there’s the same amount of space between each line – no visual groups created</a:t>
            </a:r>
            <a:endParaRPr/>
          </a:p>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This one is much better – more space between groups, visually separated</a:t>
            </a:r>
            <a:endParaRPr b="0" i="0" sz="1200" u="none" cap="none" strike="noStrike">
              <a:solidFill>
                <a:schemeClr val="dk1"/>
              </a:solidFill>
              <a:latin typeface="Calibri"/>
              <a:ea typeface="Calibri"/>
              <a:cs typeface="Calibri"/>
              <a:sym typeface="Calibri"/>
            </a:endParaRPr>
          </a:p>
        </p:txBody>
      </p:sp>
      <p:sp>
        <p:nvSpPr>
          <p:cNvPr id="161" name="Google Shape;161;g121a6c297a7_0_65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121a6c297a7_0_66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9" name="Google Shape;169;g121a6c297a7_0_66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What’s wrong with this example?</a:t>
            </a:r>
            <a:endParaRPr/>
          </a:p>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The bold headings suggest that there’s a grouping</a:t>
            </a:r>
            <a:endParaRPr/>
          </a:p>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But there’s the same amount of space between each line – no visual groups created</a:t>
            </a:r>
            <a:endParaRPr/>
          </a:p>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This one is much better – more space between groups, visually separated</a:t>
            </a:r>
            <a:endParaRPr b="0" i="0" sz="1200" u="none" cap="none" strike="noStrike">
              <a:solidFill>
                <a:schemeClr val="dk1"/>
              </a:solidFill>
              <a:latin typeface="Calibri"/>
              <a:ea typeface="Calibri"/>
              <a:cs typeface="Calibri"/>
              <a:sym typeface="Calibri"/>
            </a:endParaRPr>
          </a:p>
        </p:txBody>
      </p:sp>
      <p:sp>
        <p:nvSpPr>
          <p:cNvPr id="170" name="Google Shape;170;g121a6c297a7_0_66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121a6c297a7_0_68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8" name="Google Shape;178;g121a6c297a7_0_68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Google’s homepage is one of the best examples of effective white space use.</a:t>
            </a:r>
            <a:endParaRPr/>
          </a:p>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Most important features are in the center – the search bar and options</a:t>
            </a:r>
            <a:endParaRPr/>
          </a:p>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	Profile-related controls are grouped in the upper right</a:t>
            </a:r>
            <a:endParaRPr/>
          </a:p>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	Informational controls at the bottom left</a:t>
            </a:r>
            <a:endParaRPr/>
          </a:p>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	Settings at the bottom right</a:t>
            </a:r>
            <a:endParaRPr/>
          </a:p>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Your eye very quickly identifies the controls, understands how they’re related</a:t>
            </a:r>
            <a:endParaRPr b="0" i="0" sz="1200" u="none" cap="none" strike="noStrike">
              <a:solidFill>
                <a:schemeClr val="dk1"/>
              </a:solidFill>
              <a:latin typeface="Calibri"/>
              <a:ea typeface="Calibri"/>
              <a:cs typeface="Calibri"/>
              <a:sym typeface="Calibri"/>
            </a:endParaRPr>
          </a:p>
        </p:txBody>
      </p:sp>
      <p:sp>
        <p:nvSpPr>
          <p:cNvPr id="179" name="Google Shape;179;g121a6c297a7_0_68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121a6c297a7_0_67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5" name="Google Shape;185;g121a6c297a7_0_67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One of the common mistakes of new designers is to want to fill all the space up.</a:t>
            </a:r>
            <a:endParaRPr/>
          </a:p>
          <a:p>
            <a:pPr indent="0" lvl="0" marL="0" marR="0" rtl="0" algn="l">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One of the most effective ways of conveying groupings is through white space</a:t>
            </a:r>
            <a:endParaRPr/>
          </a:p>
          <a:p>
            <a:pPr indent="0" lvl="0" marL="0" marR="0" rtl="0" algn="l">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	Empty space can help readers scan, help differentiate between groups</a:t>
            </a:r>
            <a:endParaRPr/>
          </a:p>
          <a:p>
            <a:pPr indent="0" lvl="0" marL="0" marR="0" rtl="0" algn="l">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To use white space effectively:</a:t>
            </a:r>
            <a:endParaRPr/>
          </a:p>
          <a:p>
            <a:pPr indent="0" lvl="0" marL="0" marR="0" rtl="0" algn="l">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	Put margins around all content.</a:t>
            </a:r>
            <a:endParaRPr/>
          </a:p>
          <a:p>
            <a:pPr indent="0" lvl="0" marL="0" marR="0" rtl="0" algn="l">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	Maintain a sense of proportions between the object and its surroundings</a:t>
            </a:r>
            <a:endParaRPr/>
          </a:p>
          <a:p>
            <a:pPr indent="0" lvl="0" marL="0" marR="0" rtl="0" algn="l">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	Don’t crowd controls together (even if they’re grouped).</a:t>
            </a:r>
            <a:endParaRPr b="0" i="0" sz="1200" u="none" cap="none" strike="noStrike">
              <a:solidFill>
                <a:schemeClr val="dk1"/>
              </a:solidFill>
              <a:latin typeface="Arial"/>
              <a:ea typeface="Arial"/>
              <a:cs typeface="Arial"/>
              <a:sym typeface="Arial"/>
            </a:endParaRPr>
          </a:p>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186" name="Google Shape;186;g121a6c297a7_0_67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121a6c297a7_0_68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121a6c297a7_0_68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4" name="Google Shape;194;g121a6c297a7_0_68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121a6c297a7_0_69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1" name="Google Shape;201;g121a6c297a7_0_69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200"/>
              <a:buFont typeface="Calibri"/>
              <a:buNone/>
            </a:pPr>
            <a:r>
              <a:rPr b="0" i="0" lang="en-US" sz="1200" u="none" cap="none" strike="noStrike">
                <a:solidFill>
                  <a:schemeClr val="dk1"/>
                </a:solidFill>
                <a:latin typeface="Calibri"/>
                <a:ea typeface="Calibri"/>
                <a:cs typeface="Calibri"/>
                <a:sym typeface="Calibri"/>
              </a:rPr>
              <a:t>Principle of alignment – nothing should be placed arbitrarily</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200"/>
              <a:buFont typeface="Calibri"/>
              <a:buNone/>
            </a:pPr>
            <a:r>
              <a:rPr b="0" i="0" lang="en-US" sz="1200" u="none" cap="none" strike="noStrike">
                <a:solidFill>
                  <a:schemeClr val="dk1"/>
                </a:solidFill>
                <a:latin typeface="Calibri"/>
                <a:ea typeface="Calibri"/>
                <a:cs typeface="Calibri"/>
                <a:sym typeface="Calibri"/>
              </a:rPr>
              <a:t>	Every item should have a visual connection with something else on the page</a:t>
            </a:r>
            <a:endParaRPr/>
          </a:p>
          <a:p>
            <a:pPr indent="0" lvl="0" marL="0" marR="0" rtl="0" algn="l">
              <a:spcBef>
                <a:spcPts val="0"/>
              </a:spcBef>
              <a:spcAft>
                <a:spcPts val="0"/>
              </a:spcAft>
              <a:buClr>
                <a:schemeClr val="dk1"/>
              </a:buClr>
              <a:buSzPts val="1200"/>
              <a:buFont typeface="Calibri"/>
              <a:buNone/>
            </a:pPr>
            <a:r>
              <a:rPr b="0" i="0" lang="en-US" sz="1200" u="none" cap="none" strike="noStrike">
                <a:solidFill>
                  <a:schemeClr val="dk1"/>
                </a:solidFill>
                <a:latin typeface="Calibri"/>
                <a:ea typeface="Calibri"/>
                <a:cs typeface="Calibri"/>
                <a:sym typeface="Calibri"/>
              </a:rPr>
              <a:t>When items are aligned, the reader perceives a stronger cohesive unit</a:t>
            </a:r>
            <a:endParaRPr/>
          </a:p>
          <a:p>
            <a:pPr indent="0" lvl="0" marL="0" marR="0" rtl="0" algn="l">
              <a:spcBef>
                <a:spcPts val="0"/>
              </a:spcBef>
              <a:spcAft>
                <a:spcPts val="0"/>
              </a:spcAft>
              <a:buClr>
                <a:schemeClr val="dk1"/>
              </a:buClr>
              <a:buSzPts val="1200"/>
              <a:buFont typeface="Calibri"/>
              <a:buNone/>
            </a:pPr>
            <a:r>
              <a:rPr b="0" i="0" lang="en-US" sz="1200" u="none" cap="none" strike="noStrike">
                <a:solidFill>
                  <a:schemeClr val="dk1"/>
                </a:solidFill>
                <a:latin typeface="Calibri"/>
                <a:ea typeface="Calibri"/>
                <a:cs typeface="Calibri"/>
                <a:sym typeface="Calibri"/>
              </a:rPr>
              <a:t>Look at this business card again</a:t>
            </a:r>
            <a:endParaRPr/>
          </a:p>
          <a:p>
            <a:pPr indent="0" lvl="0" marL="0" marR="0" rtl="0" algn="l">
              <a:spcBef>
                <a:spcPts val="0"/>
              </a:spcBef>
              <a:spcAft>
                <a:spcPts val="0"/>
              </a:spcAft>
              <a:buClr>
                <a:schemeClr val="dk1"/>
              </a:buClr>
              <a:buSzPts val="1200"/>
              <a:buFont typeface="Calibri"/>
              <a:buNone/>
            </a:pPr>
            <a:r>
              <a:rPr b="0" i="0" lang="en-US" sz="1200" u="none" cap="none" strike="noStrike">
                <a:solidFill>
                  <a:schemeClr val="dk1"/>
                </a:solidFill>
                <a:latin typeface="Calibri"/>
                <a:ea typeface="Calibri"/>
                <a:cs typeface="Calibri"/>
                <a:sym typeface="Calibri"/>
              </a:rPr>
              <a:t>	No clear alignment – text is centered, left-aligned, right-aligned</a:t>
            </a:r>
            <a:endParaRPr/>
          </a:p>
          <a:p>
            <a:pPr indent="0" lvl="0" marL="0" marR="0" rtl="0" algn="l">
              <a:spcBef>
                <a:spcPts val="0"/>
              </a:spcBef>
              <a:spcAft>
                <a:spcPts val="0"/>
              </a:spcAft>
              <a:buClr>
                <a:schemeClr val="dk1"/>
              </a:buClr>
              <a:buSzPts val="1200"/>
              <a:buFont typeface="Calibri"/>
              <a:buNone/>
            </a:pPr>
            <a:r>
              <a:rPr b="0" i="0" lang="en-US" sz="1200" u="none" cap="none" strike="noStrike">
                <a:solidFill>
                  <a:schemeClr val="dk1"/>
                </a:solidFill>
                <a:latin typeface="Calibri"/>
                <a:ea typeface="Calibri"/>
                <a:cs typeface="Calibri"/>
                <a:sym typeface="Calibri"/>
              </a:rPr>
              <a:t>	Baselines for text aren’t alighted – London, NM is higher</a:t>
            </a:r>
            <a:endParaRPr/>
          </a:p>
          <a:p>
            <a:pPr indent="0" lvl="0" marL="0" marR="0" rtl="0" algn="l">
              <a:spcBef>
                <a:spcPts val="0"/>
              </a:spcBef>
              <a:spcAft>
                <a:spcPts val="0"/>
              </a:spcAft>
              <a:buClr>
                <a:schemeClr val="dk1"/>
              </a:buClr>
              <a:buSzPts val="1200"/>
              <a:buFont typeface="Calibri"/>
              <a:buNone/>
            </a:pPr>
            <a:r>
              <a:rPr b="0" i="0" lang="en-US" sz="1200" u="none" cap="none" strike="noStrike">
                <a:solidFill>
                  <a:schemeClr val="dk1"/>
                </a:solidFill>
                <a:latin typeface="Calibri"/>
                <a:ea typeface="Calibri"/>
                <a:cs typeface="Calibri"/>
                <a:sym typeface="Calibri"/>
              </a:rPr>
              <a:t>Re-designed version</a:t>
            </a:r>
            <a:endParaRPr/>
          </a:p>
          <a:p>
            <a:pPr indent="0" lvl="0" marL="0" marR="0" rtl="0" algn="l">
              <a:spcBef>
                <a:spcPts val="0"/>
              </a:spcBef>
              <a:spcAft>
                <a:spcPts val="0"/>
              </a:spcAft>
              <a:buClr>
                <a:schemeClr val="dk1"/>
              </a:buClr>
              <a:buSzPts val="1200"/>
              <a:buFont typeface="Calibri"/>
              <a:buNone/>
            </a:pPr>
            <a:r>
              <a:rPr b="0" i="0" lang="en-US" sz="1200" u="none" cap="none" strike="noStrike">
                <a:solidFill>
                  <a:schemeClr val="dk1"/>
                </a:solidFill>
                <a:latin typeface="Calibri"/>
                <a:ea typeface="Calibri"/>
                <a:cs typeface="Calibri"/>
                <a:sym typeface="Calibri"/>
              </a:rPr>
              <a:t>	This is better, because the proximity is fixed, but center-aligned, doesn’t create strong lines</a:t>
            </a:r>
            <a:endParaRPr/>
          </a:p>
          <a:p>
            <a:pPr indent="0" lvl="0" marL="0" marR="0" rtl="0" algn="l">
              <a:spcBef>
                <a:spcPts val="0"/>
              </a:spcBef>
              <a:spcAft>
                <a:spcPts val="0"/>
              </a:spcAft>
              <a:buClr>
                <a:schemeClr val="dk1"/>
              </a:buClr>
              <a:buSzPts val="1200"/>
              <a:buFont typeface="Calibri"/>
              <a:buNone/>
            </a:pPr>
            <a:r>
              <a:rPr b="0" i="0" lang="en-US" sz="1200" u="none" cap="none" strike="noStrike">
                <a:solidFill>
                  <a:schemeClr val="dk1"/>
                </a:solidFill>
                <a:latin typeface="Calibri"/>
                <a:ea typeface="Calibri"/>
                <a:cs typeface="Calibri"/>
                <a:sym typeface="Calibri"/>
              </a:rPr>
              <a:t>Third version</a:t>
            </a:r>
            <a:endParaRPr/>
          </a:p>
          <a:p>
            <a:pPr indent="0" lvl="0" marL="0" marR="0" rtl="0" algn="l">
              <a:spcBef>
                <a:spcPts val="0"/>
              </a:spcBef>
              <a:spcAft>
                <a:spcPts val="0"/>
              </a:spcAft>
              <a:buClr>
                <a:schemeClr val="dk1"/>
              </a:buClr>
              <a:buSzPts val="1200"/>
              <a:buFont typeface="Calibri"/>
              <a:buNone/>
            </a:pPr>
            <a:r>
              <a:rPr b="0" i="0" lang="en-US" sz="1200" u="none" cap="none" strike="noStrike">
                <a:solidFill>
                  <a:schemeClr val="dk1"/>
                </a:solidFill>
                <a:latin typeface="Calibri"/>
                <a:ea typeface="Calibri"/>
                <a:cs typeface="Calibri"/>
                <a:sym typeface="Calibri"/>
              </a:rPr>
              <a:t>	If we move the items all to the right – much stronger visual line</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202" name="Google Shape;202;g121a6c297a7_0_69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121a6c297a7_0_70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4" name="Google Shape;214;g121a6c297a7_0_70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b="0" i="0" lang="en-US" sz="1200" u="none" cap="none" strike="noStrike">
                <a:solidFill>
                  <a:schemeClr val="dk1"/>
                </a:solidFill>
                <a:latin typeface="Calibri"/>
                <a:ea typeface="Calibri"/>
                <a:cs typeface="Calibri"/>
                <a:sym typeface="Calibri"/>
              </a:rPr>
              <a:t>This may be counter-intuitive, but you really want to avoid center-aligned text in most cases</a:t>
            </a:r>
            <a:endParaRPr/>
          </a:p>
          <a:p>
            <a:pPr indent="0" lvl="0" marL="0" marR="0" rtl="0" algn="l">
              <a:lnSpc>
                <a:spcPct val="100000"/>
              </a:lnSpc>
              <a:spcBef>
                <a:spcPts val="0"/>
              </a:spcBef>
              <a:spcAft>
                <a:spcPts val="0"/>
              </a:spcAft>
              <a:buClr>
                <a:schemeClr val="dk1"/>
              </a:buClr>
              <a:buSzPts val="1200"/>
              <a:buFont typeface="Calibri"/>
              <a:buNone/>
            </a:pPr>
            <a:r>
              <a:rPr b="0" i="0" lang="en-US" sz="1200" u="none" cap="none" strike="noStrike">
                <a:solidFill>
                  <a:schemeClr val="dk1"/>
                </a:solidFill>
                <a:latin typeface="Calibri"/>
                <a:ea typeface="Calibri"/>
                <a:cs typeface="Calibri"/>
                <a:sym typeface="Calibri"/>
              </a:rPr>
              <a:t>It’s familiar and feels safe, but it results in wimpy vertical lines.</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200"/>
              <a:buFont typeface="Calibri"/>
              <a:buNone/>
            </a:pPr>
            <a:r>
              <a:rPr b="0" i="0" lang="en-US" sz="1200" u="none" cap="none" strike="noStrike">
                <a:solidFill>
                  <a:schemeClr val="dk1"/>
                </a:solidFill>
                <a:latin typeface="Calibri"/>
                <a:ea typeface="Calibri"/>
                <a:cs typeface="Calibri"/>
                <a:sym typeface="Calibri"/>
              </a:rPr>
              <a:t>This is especially true if you have a larger paragraph of text</a:t>
            </a:r>
            <a:endParaRPr/>
          </a:p>
          <a:p>
            <a:pPr indent="0" lvl="0" marL="0" marR="0" rtl="0" algn="l">
              <a:lnSpc>
                <a:spcPct val="100000"/>
              </a:lnSpc>
              <a:spcBef>
                <a:spcPts val="0"/>
              </a:spcBef>
              <a:spcAft>
                <a:spcPts val="0"/>
              </a:spcAft>
              <a:buClr>
                <a:schemeClr val="dk1"/>
              </a:buClr>
              <a:buSzPts val="1200"/>
              <a:buFont typeface="Calibri"/>
              <a:buNone/>
            </a:pPr>
            <a:r>
              <a:rPr b="0" i="0" lang="en-US" sz="1200" u="none" cap="none" strike="noStrike">
                <a:solidFill>
                  <a:schemeClr val="dk1"/>
                </a:solidFill>
                <a:latin typeface="Calibri"/>
                <a:ea typeface="Calibri"/>
                <a:cs typeface="Calibri"/>
                <a:sym typeface="Calibri"/>
              </a:rPr>
              <a:t>Look at this party invitation</a:t>
            </a:r>
            <a:endParaRPr/>
          </a:p>
          <a:p>
            <a:pPr indent="0" lvl="0" marL="0" marR="0" rtl="0" algn="l">
              <a:lnSpc>
                <a:spcPct val="100000"/>
              </a:lnSpc>
              <a:spcBef>
                <a:spcPts val="0"/>
              </a:spcBef>
              <a:spcAft>
                <a:spcPts val="0"/>
              </a:spcAft>
              <a:buClr>
                <a:schemeClr val="dk1"/>
              </a:buClr>
              <a:buSzPts val="1200"/>
              <a:buFont typeface="Calibri"/>
              <a:buNone/>
            </a:pPr>
            <a:r>
              <a:rPr b="0" i="0" lang="en-US" sz="1200" u="none" cap="none" strike="noStrike">
                <a:solidFill>
                  <a:schemeClr val="dk1"/>
                </a:solidFill>
                <a:latin typeface="Calibri"/>
                <a:ea typeface="Calibri"/>
                <a:cs typeface="Calibri"/>
                <a:sym typeface="Calibri"/>
              </a:rPr>
              <a:t>	Pretty bland, even though it uses a fun font</a:t>
            </a:r>
            <a:endParaRPr/>
          </a:p>
          <a:p>
            <a:pPr indent="0" lvl="0" marL="0" marR="0" rtl="0" algn="l">
              <a:lnSpc>
                <a:spcPct val="100000"/>
              </a:lnSpc>
              <a:spcBef>
                <a:spcPts val="0"/>
              </a:spcBef>
              <a:spcAft>
                <a:spcPts val="0"/>
              </a:spcAft>
              <a:buClr>
                <a:schemeClr val="dk1"/>
              </a:buClr>
              <a:buSzPts val="1200"/>
              <a:buFont typeface="Calibri"/>
              <a:buNone/>
            </a:pPr>
            <a:r>
              <a:rPr b="0" i="0" lang="en-US" sz="1200" u="none" cap="none" strike="noStrike">
                <a:solidFill>
                  <a:schemeClr val="dk1"/>
                </a:solidFill>
                <a:latin typeface="Calibri"/>
                <a:ea typeface="Calibri"/>
                <a:cs typeface="Calibri"/>
                <a:sym typeface="Calibri"/>
              </a:rPr>
              <a:t>	Everything’s centered around the middle</a:t>
            </a:r>
            <a:endParaRPr/>
          </a:p>
          <a:p>
            <a:pPr indent="0" lvl="0" marL="0" marR="0" rtl="0" algn="l">
              <a:lnSpc>
                <a:spcPct val="100000"/>
              </a:lnSpc>
              <a:spcBef>
                <a:spcPts val="0"/>
              </a:spcBef>
              <a:spcAft>
                <a:spcPts val="0"/>
              </a:spcAft>
              <a:buClr>
                <a:schemeClr val="dk1"/>
              </a:buClr>
              <a:buSzPts val="1200"/>
              <a:buFont typeface="Calibri"/>
              <a:buNone/>
            </a:pPr>
            <a:r>
              <a:rPr b="0" i="0" lang="en-US" sz="1200" u="none" cap="none" strike="noStrike">
                <a:solidFill>
                  <a:schemeClr val="dk1"/>
                </a:solidFill>
                <a:latin typeface="Calibri"/>
                <a:ea typeface="Calibri"/>
                <a:cs typeface="Calibri"/>
                <a:sym typeface="Calibri"/>
              </a:rPr>
              <a:t>Compare to this re-designed version</a:t>
            </a:r>
            <a:endParaRPr/>
          </a:p>
          <a:p>
            <a:pPr indent="0" lvl="0" marL="0" marR="0" rtl="0" algn="l">
              <a:lnSpc>
                <a:spcPct val="100000"/>
              </a:lnSpc>
              <a:spcBef>
                <a:spcPts val="0"/>
              </a:spcBef>
              <a:spcAft>
                <a:spcPts val="0"/>
              </a:spcAft>
              <a:buClr>
                <a:schemeClr val="dk1"/>
              </a:buClr>
              <a:buSzPts val="1200"/>
              <a:buFont typeface="Calibri"/>
              <a:buNone/>
            </a:pPr>
            <a:r>
              <a:rPr b="0" i="0" lang="en-US" sz="1200" u="none" cap="none" strike="noStrike">
                <a:solidFill>
                  <a:schemeClr val="dk1"/>
                </a:solidFill>
                <a:latin typeface="Calibri"/>
                <a:ea typeface="Calibri"/>
                <a:cs typeface="Calibri"/>
                <a:sym typeface="Calibri"/>
              </a:rPr>
              <a:t>	There’s better proximity in this design – different groupings</a:t>
            </a:r>
            <a:endParaRPr/>
          </a:p>
          <a:p>
            <a:pPr indent="0" lvl="0" marL="0" marR="0" rtl="0" algn="l">
              <a:lnSpc>
                <a:spcPct val="100000"/>
              </a:lnSpc>
              <a:spcBef>
                <a:spcPts val="0"/>
              </a:spcBef>
              <a:spcAft>
                <a:spcPts val="0"/>
              </a:spcAft>
              <a:buClr>
                <a:schemeClr val="dk1"/>
              </a:buClr>
              <a:buSzPts val="1200"/>
              <a:buFont typeface="Calibri"/>
              <a:buNone/>
            </a:pPr>
            <a:r>
              <a:rPr b="0" i="0" lang="en-US" sz="1200" u="none" cap="none" strike="noStrike">
                <a:solidFill>
                  <a:schemeClr val="dk1"/>
                </a:solidFill>
                <a:latin typeface="Calibri"/>
                <a:ea typeface="Calibri"/>
                <a:cs typeface="Calibri"/>
                <a:sym typeface="Calibri"/>
              </a:rPr>
              <a:t>	But there’s also a strong vertical line that makes it easy and satisfying to scan</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215" name="Google Shape;215;g121a6c297a7_0_70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g5678b61545_0_1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7" name="Google Shape;67;g5678b61545_0_12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8" name="Google Shape;68;g5678b61545_0_12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121a6c297a7_0_7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5" name="Google Shape;225;g121a6c297a7_0_71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a:t>Use grids — help your user know here to go next!</a:t>
            </a:r>
            <a:endParaRPr/>
          </a:p>
        </p:txBody>
      </p:sp>
      <p:sp>
        <p:nvSpPr>
          <p:cNvPr id="226" name="Google Shape;226;g121a6c297a7_0_71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121a6c297a7_0_7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8" name="Google Shape;238;g121a6c297a7_0_72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Main goal: unify and organize content.</a:t>
            </a:r>
            <a:endParaRPr/>
          </a:p>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Be conscious of where you place items.</a:t>
            </a:r>
            <a:endParaRPr/>
          </a:p>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Avoid:</a:t>
            </a:r>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Using more than one text alignment.</a:t>
            </a:r>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Use centered alignment consciously and for a purpose, not by default.</a:t>
            </a:r>
            <a:endParaRPr/>
          </a:p>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239" name="Google Shape;239;g121a6c297a7_0_72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121a6c297a7_0_7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121a6c297a7_0_73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7" name="Google Shape;247;g121a6c297a7_0_73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121a6c297a7_0_74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3" name="Google Shape;253;g121a6c297a7_0_74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Principle of repetition – repeat some aspect of the design throughout the entire piece.</a:t>
            </a:r>
            <a:endParaRPr/>
          </a:p>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We’ve already talked about one form of repetition, which is consistency (Norman Design Principle)</a:t>
            </a:r>
            <a:endParaRPr/>
          </a:p>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	More than just being consistent in font and layout</a:t>
            </a:r>
            <a:endParaRPr/>
          </a:p>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	Pushing consistency a little bit farther to really unify the design</a:t>
            </a:r>
            <a:endParaRPr/>
          </a:p>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	Create a coherent visual experience</a:t>
            </a:r>
            <a:endParaRPr/>
          </a:p>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You can repeat any aspect of your design</a:t>
            </a:r>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A particular font.</a:t>
            </a:r>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Color(s)</a:t>
            </a:r>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Design element (icon, logo, etc.)</a:t>
            </a:r>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Visual alignment or spatial relationships.</a:t>
            </a:r>
            <a:endParaRPr/>
          </a:p>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254" name="Google Shape;254;g121a6c297a7_0_74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121a6c297a7_0_74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1" name="Google Shape;261;g121a6c297a7_0_74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So let’s look at this simple text.  What’s repeated here?</a:t>
            </a:r>
            <a:endParaRPr/>
          </a:p>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This is simple, but there are a ton of repetitions</a:t>
            </a:r>
            <a:endParaRPr/>
          </a:p>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	Bold typeface</a:t>
            </a:r>
            <a:endParaRPr/>
          </a:p>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	Light typeface</a:t>
            </a:r>
            <a:endParaRPr/>
          </a:p>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	Square bullets</a:t>
            </a:r>
            <a:endParaRPr/>
          </a:p>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	Indents</a:t>
            </a:r>
            <a:endParaRPr/>
          </a:p>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	Spacing</a:t>
            </a:r>
            <a:endParaRPr/>
          </a:p>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	Left alignment</a:t>
            </a:r>
            <a:endParaRPr b="0" i="0" sz="1200" u="none" cap="none" strike="noStrike">
              <a:solidFill>
                <a:schemeClr val="dk1"/>
              </a:solidFill>
              <a:latin typeface="Calibri"/>
              <a:ea typeface="Calibri"/>
              <a:cs typeface="Calibri"/>
              <a:sym typeface="Calibri"/>
            </a:endParaRPr>
          </a:p>
        </p:txBody>
      </p:sp>
      <p:sp>
        <p:nvSpPr>
          <p:cNvPr id="262" name="Google Shape;262;g121a6c297a7_0_74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121a6c297a7_0_75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0" name="Google Shape;270;g121a6c297a7_0_75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Repetition doesn’t have to be just in the text!</a:t>
            </a:r>
            <a:endParaRPr/>
          </a:p>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Here we have a few different repetitions:</a:t>
            </a:r>
            <a:endParaRPr/>
          </a:p>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	Left alignment</a:t>
            </a:r>
            <a:endParaRPr/>
          </a:p>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	Teacups</a:t>
            </a:r>
            <a:endParaRPr/>
          </a:p>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	Triangles</a:t>
            </a:r>
            <a:endParaRPr/>
          </a:p>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	Squares</a:t>
            </a:r>
            <a:endParaRPr/>
          </a:p>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http://uiuxstuff.com/the-non-designers-design-book-summary-part1/</a:t>
            </a:r>
            <a:endParaRPr b="0" i="0" sz="1200" u="none" cap="none" strike="noStrike">
              <a:solidFill>
                <a:schemeClr val="dk1"/>
              </a:solidFill>
              <a:latin typeface="Calibri"/>
              <a:ea typeface="Calibri"/>
              <a:cs typeface="Calibri"/>
              <a:sym typeface="Calibri"/>
            </a:endParaRPr>
          </a:p>
        </p:txBody>
      </p:sp>
      <p:sp>
        <p:nvSpPr>
          <p:cNvPr id="271" name="Google Shape;271;g121a6c297a7_0_75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121a6c297a7_0_76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9" name="Google Shape;279;g121a6c297a7_0_76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What about in this one?  </a:t>
            </a:r>
            <a:endParaRPr/>
          </a:p>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This example has a beautiful use of proximity</a:t>
            </a:r>
            <a:endParaRPr/>
          </a:p>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Also an excellent example of repetition:</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	Hexagons</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	Colors</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	Cross symbol</a:t>
            </a:r>
            <a:endParaRPr/>
          </a:p>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	B icon</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	Buffalo horns</a:t>
            </a:r>
            <a:endParaRPr/>
          </a:p>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	Font</a:t>
            </a:r>
            <a:endParaRPr b="0" i="0" sz="1200" u="none" cap="none" strike="noStrike">
              <a:solidFill>
                <a:schemeClr val="dk1"/>
              </a:solidFill>
              <a:latin typeface="Calibri"/>
              <a:ea typeface="Calibri"/>
              <a:cs typeface="Calibri"/>
              <a:sym typeface="Calibri"/>
            </a:endParaRPr>
          </a:p>
        </p:txBody>
      </p:sp>
      <p:sp>
        <p:nvSpPr>
          <p:cNvPr id="280" name="Google Shape;280;g121a6c297a7_0_76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121a6c297a7_0_77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7" name="Google Shape;287;g121a6c297a7_0_77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Main goal: unify and provide visual interest.</a:t>
            </a:r>
            <a:endParaRPr/>
          </a:p>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Create repetition by:</a:t>
            </a:r>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Strengthening repetitions that already exist.</a:t>
            </a:r>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Creating new ones to enhance the design.</a:t>
            </a:r>
            <a:endParaRPr/>
          </a:p>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Avoid over-repetition (it’s annoying).</a:t>
            </a:r>
            <a:endParaRPr/>
          </a:p>
          <a:p>
            <a:pPr indent="0" lvl="1" marL="45720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288" name="Google Shape;288;g121a6c297a7_0_77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121a6c297a7_0_77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121a6c297a7_0_77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6" name="Google Shape;296;g121a6c297a7_0_77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121a6c297a7_0_78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5" name="Google Shape;305;g121a6c297a7_0_78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Principle of contrast – contrast elements to draw a reader’s eye into the page</a:t>
            </a:r>
            <a:endParaRPr/>
          </a:p>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	Adds visual interest, also creates an organizational hierarchy</a:t>
            </a:r>
            <a:endParaRPr/>
          </a:p>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You can create contrast in many ways with many different types of elements</a:t>
            </a:r>
            <a:endParaRPr b="0" i="0" sz="12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Large type vs. small type</a:t>
            </a:r>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Graceful old-style font vs. bold sans serif</a:t>
            </a:r>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Cool color vs. warm color</a:t>
            </a:r>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Small graphic vs. large graphic</a:t>
            </a:r>
            <a:endParaRPr/>
          </a:p>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Main advice from Williams in the Non-Designer’s Design Book – don’t be a wimp!</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	For contrast to be effective, it must be strong and bold</a:t>
            </a:r>
            <a:endParaRPr b="0" i="0" sz="1200" u="none" cap="none" strike="noStrike">
              <a:solidFill>
                <a:schemeClr val="dk1"/>
              </a:solidFill>
              <a:latin typeface="Calibri"/>
              <a:ea typeface="Calibri"/>
              <a:cs typeface="Calibri"/>
              <a:sym typeface="Calibri"/>
            </a:endParaRPr>
          </a:p>
        </p:txBody>
      </p:sp>
      <p:sp>
        <p:nvSpPr>
          <p:cNvPr id="306" name="Google Shape;306;g121a6c297a7_0_78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121a6c297a7_0_5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121a6c297a7_0_58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121a6c297a7_0_79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3" name="Google Shape;313;g121a6c297a7_0_79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Contrast is important on resumes too!  Take these ideas and apply them to your resumes</a:t>
            </a:r>
            <a:endParaRPr/>
          </a:p>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Look at this classic resume – what’s wrong with it?</a:t>
            </a:r>
            <a:endParaRPr/>
          </a:p>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	Job tiles don’t stand out – blend with the body text</a:t>
            </a:r>
            <a:endParaRPr/>
          </a:p>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	Sections aren’t very clearly defined</a:t>
            </a:r>
            <a:endParaRPr/>
          </a:p>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	Space between accomplishments and the sections is the same</a:t>
            </a:r>
            <a:endParaRPr/>
          </a:p>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	These are all easy to fix!</a:t>
            </a:r>
            <a:endParaRPr/>
          </a:p>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Look at this re-designed version</a:t>
            </a:r>
            <a:endParaRPr/>
          </a:p>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	Clearly delineated sections</a:t>
            </a:r>
            <a:endParaRPr/>
          </a:p>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	Alignment is clean, separates dates from text, strong vertical lines</a:t>
            </a:r>
            <a:endParaRPr b="0" i="0" sz="1200" u="none" cap="none" strike="noStrike">
              <a:solidFill>
                <a:schemeClr val="dk1"/>
              </a:solidFill>
              <a:latin typeface="Calibri"/>
              <a:ea typeface="Calibri"/>
              <a:cs typeface="Calibri"/>
              <a:sym typeface="Calibri"/>
            </a:endParaRPr>
          </a:p>
        </p:txBody>
      </p:sp>
      <p:sp>
        <p:nvSpPr>
          <p:cNvPr id="314" name="Google Shape;314;g121a6c297a7_0_79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121a6c297a7_0_80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2" name="Google Shape;322;g121a6c297a7_0_80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b="0" i="0" lang="en-US" sz="1200" u="none" cap="none" strike="noStrike">
                <a:solidFill>
                  <a:schemeClr val="dk1"/>
                </a:solidFill>
                <a:latin typeface="Calibri"/>
                <a:ea typeface="Calibri"/>
                <a:cs typeface="Calibri"/>
                <a:sym typeface="Calibri"/>
              </a:rPr>
              <a:t>Dog bakery flyer – what’s wrong here?</a:t>
            </a:r>
            <a:endParaRPr/>
          </a:p>
          <a:p>
            <a:pPr indent="0" lvl="0" marL="0" marR="0" rtl="0" algn="l">
              <a:lnSpc>
                <a:spcPct val="100000"/>
              </a:lnSpc>
              <a:spcBef>
                <a:spcPts val="0"/>
              </a:spcBef>
              <a:spcAft>
                <a:spcPts val="0"/>
              </a:spcAft>
              <a:buClr>
                <a:schemeClr val="dk1"/>
              </a:buClr>
              <a:buSzPts val="1200"/>
              <a:buFont typeface="Calibri"/>
              <a:buNone/>
            </a:pPr>
            <a:r>
              <a:rPr b="0" i="0" lang="en-US" sz="1200" u="none" cap="none" strike="noStrike">
                <a:solidFill>
                  <a:schemeClr val="dk1"/>
                </a:solidFill>
                <a:latin typeface="Calibri"/>
                <a:ea typeface="Calibri"/>
                <a:cs typeface="Calibri"/>
                <a:sym typeface="Calibri"/>
              </a:rPr>
              <a:t>	Alignment isn’t great – it’s all center-aligned so there isn’t any strong vertical line</a:t>
            </a:r>
            <a:endParaRPr/>
          </a:p>
          <a:p>
            <a:pPr indent="0" lvl="0" marL="0" marR="0" rtl="0" algn="l">
              <a:lnSpc>
                <a:spcPct val="100000"/>
              </a:lnSpc>
              <a:spcBef>
                <a:spcPts val="0"/>
              </a:spcBef>
              <a:spcAft>
                <a:spcPts val="0"/>
              </a:spcAft>
              <a:buClr>
                <a:schemeClr val="dk1"/>
              </a:buClr>
              <a:buSzPts val="1200"/>
              <a:buFont typeface="Calibri"/>
              <a:buNone/>
            </a:pPr>
            <a:r>
              <a:rPr b="0" i="0" lang="en-US" sz="1200" u="none" cap="none" strike="noStrike">
                <a:solidFill>
                  <a:schemeClr val="dk1"/>
                </a:solidFill>
                <a:latin typeface="Calibri"/>
                <a:ea typeface="Calibri"/>
                <a:cs typeface="Calibri"/>
                <a:sym typeface="Calibri"/>
              </a:rPr>
              <a:t>	There’s also no contrast – all the text looks the same, nothing stands out</a:t>
            </a:r>
            <a:endParaRPr/>
          </a:p>
          <a:p>
            <a:pPr indent="0" lvl="0" marL="0" marR="0" rtl="0" algn="l">
              <a:lnSpc>
                <a:spcPct val="100000"/>
              </a:lnSpc>
              <a:spcBef>
                <a:spcPts val="0"/>
              </a:spcBef>
              <a:spcAft>
                <a:spcPts val="0"/>
              </a:spcAft>
              <a:buClr>
                <a:schemeClr val="dk1"/>
              </a:buClr>
              <a:buSzPts val="1200"/>
              <a:buFont typeface="Calibri"/>
              <a:buNone/>
            </a:pPr>
            <a:r>
              <a:rPr b="0" i="0" lang="en-US" sz="1200" u="none" cap="none" strike="noStrike">
                <a:solidFill>
                  <a:schemeClr val="dk1"/>
                </a:solidFill>
                <a:latin typeface="Calibri"/>
                <a:ea typeface="Calibri"/>
                <a:cs typeface="Calibri"/>
                <a:sym typeface="Calibri"/>
              </a:rPr>
              <a:t>	Content is grouped, but there’s no clear visual separation between content types</a:t>
            </a:r>
            <a:endParaRPr/>
          </a:p>
          <a:p>
            <a:pPr indent="0" lvl="0" marL="0" marR="0" rtl="0" algn="l">
              <a:lnSpc>
                <a:spcPct val="100000"/>
              </a:lnSpc>
              <a:spcBef>
                <a:spcPts val="0"/>
              </a:spcBef>
              <a:spcAft>
                <a:spcPts val="0"/>
              </a:spcAft>
              <a:buClr>
                <a:schemeClr val="dk1"/>
              </a:buClr>
              <a:buSzPts val="1200"/>
              <a:buFont typeface="Calibri"/>
              <a:buNone/>
            </a:pPr>
            <a:r>
              <a:rPr b="0" i="0" lang="en-US" sz="1200" u="none" cap="none" strike="noStrike">
                <a:solidFill>
                  <a:schemeClr val="dk1"/>
                </a:solidFill>
                <a:latin typeface="Calibri"/>
                <a:ea typeface="Calibri"/>
                <a:cs typeface="Calibri"/>
                <a:sym typeface="Calibri"/>
              </a:rPr>
              <a:t>Re-designed version</a:t>
            </a:r>
            <a:endParaRPr/>
          </a:p>
          <a:p>
            <a:pPr indent="0" lvl="0" marL="0" marR="0" rtl="0" algn="l">
              <a:lnSpc>
                <a:spcPct val="100000"/>
              </a:lnSpc>
              <a:spcBef>
                <a:spcPts val="0"/>
              </a:spcBef>
              <a:spcAft>
                <a:spcPts val="0"/>
              </a:spcAft>
              <a:buClr>
                <a:schemeClr val="dk1"/>
              </a:buClr>
              <a:buSzPts val="1200"/>
              <a:buFont typeface="Calibri"/>
              <a:buNone/>
            </a:pPr>
            <a:r>
              <a:rPr b="0" i="0" lang="en-US" sz="1200" u="none" cap="none" strike="noStrike">
                <a:solidFill>
                  <a:schemeClr val="dk1"/>
                </a:solidFill>
                <a:latin typeface="Calibri"/>
                <a:ea typeface="Calibri"/>
                <a:cs typeface="Calibri"/>
                <a:sym typeface="Calibri"/>
              </a:rPr>
              <a:t>	Bold, draws in your eye</a:t>
            </a:r>
            <a:endParaRPr/>
          </a:p>
          <a:p>
            <a:pPr indent="0" lvl="0" marL="0" marR="0" rtl="0" algn="l">
              <a:lnSpc>
                <a:spcPct val="100000"/>
              </a:lnSpc>
              <a:spcBef>
                <a:spcPts val="0"/>
              </a:spcBef>
              <a:spcAft>
                <a:spcPts val="0"/>
              </a:spcAft>
              <a:buClr>
                <a:schemeClr val="dk1"/>
              </a:buClr>
              <a:buSzPts val="1200"/>
              <a:buFont typeface="Calibri"/>
              <a:buNone/>
            </a:pPr>
            <a:r>
              <a:rPr b="0" i="0" lang="en-US" sz="1200" u="none" cap="none" strike="noStrike">
                <a:solidFill>
                  <a:schemeClr val="dk1"/>
                </a:solidFill>
                <a:latin typeface="Calibri"/>
                <a:ea typeface="Calibri"/>
                <a:cs typeface="Calibri"/>
                <a:sym typeface="Calibri"/>
              </a:rPr>
              <a:t>	Clear contrast with the title at the top</a:t>
            </a:r>
            <a:endParaRPr/>
          </a:p>
          <a:p>
            <a:pPr indent="0" lvl="0" marL="0" marR="0" rtl="0" algn="l">
              <a:lnSpc>
                <a:spcPct val="100000"/>
              </a:lnSpc>
              <a:spcBef>
                <a:spcPts val="0"/>
              </a:spcBef>
              <a:spcAft>
                <a:spcPts val="0"/>
              </a:spcAft>
              <a:buClr>
                <a:schemeClr val="dk1"/>
              </a:buClr>
              <a:buSzPts val="1200"/>
              <a:buFont typeface="Calibri"/>
              <a:buNone/>
            </a:pPr>
            <a:r>
              <a:rPr b="0" i="0" lang="en-US" sz="1200" u="none" cap="none" strike="noStrike">
                <a:solidFill>
                  <a:schemeClr val="dk1"/>
                </a:solidFill>
                <a:latin typeface="Calibri"/>
                <a:ea typeface="Calibri"/>
                <a:cs typeface="Calibri"/>
                <a:sym typeface="Calibri"/>
              </a:rPr>
              <a:t>	Repetition – black bar on the bottom, organizes contact information</a:t>
            </a:r>
            <a:endParaRPr/>
          </a:p>
          <a:p>
            <a:pPr indent="0" lvl="0" marL="0" marR="0" rtl="0" algn="l">
              <a:lnSpc>
                <a:spcPct val="100000"/>
              </a:lnSpc>
              <a:spcBef>
                <a:spcPts val="0"/>
              </a:spcBef>
              <a:spcAft>
                <a:spcPts val="0"/>
              </a:spcAft>
              <a:buClr>
                <a:schemeClr val="dk1"/>
              </a:buClr>
              <a:buSzPts val="1200"/>
              <a:buFont typeface="Calibri"/>
              <a:buNone/>
            </a:pPr>
            <a:r>
              <a:rPr b="0" i="0" lang="en-US" sz="1200" u="none" cap="none" strike="noStrike">
                <a:solidFill>
                  <a:schemeClr val="dk1"/>
                </a:solidFill>
                <a:latin typeface="Calibri"/>
                <a:ea typeface="Calibri"/>
                <a:cs typeface="Calibri"/>
                <a:sym typeface="Calibri"/>
              </a:rPr>
              <a:t>	Contrast between the different types of text</a:t>
            </a:r>
            <a:endParaRPr/>
          </a:p>
          <a:p>
            <a:pPr indent="0" lvl="0" marL="0" marR="0" rtl="0" algn="l">
              <a:lnSpc>
                <a:spcPct val="100000"/>
              </a:lnSpc>
              <a:spcBef>
                <a:spcPts val="0"/>
              </a:spcBef>
              <a:spcAft>
                <a:spcPts val="0"/>
              </a:spcAft>
              <a:buClr>
                <a:schemeClr val="dk1"/>
              </a:buClr>
              <a:buSzPts val="1200"/>
              <a:buFont typeface="Calibri"/>
              <a:buNone/>
            </a:pPr>
            <a:r>
              <a:rPr b="0" i="0" lang="en-US" sz="1200" u="none" cap="none" strike="noStrike">
                <a:solidFill>
                  <a:schemeClr val="dk1"/>
                </a:solidFill>
                <a:latin typeface="Calibri"/>
                <a:ea typeface="Calibri"/>
                <a:cs typeface="Calibri"/>
                <a:sym typeface="Calibri"/>
              </a:rPr>
              <a:t>Contrast can make or break your design</a:t>
            </a:r>
            <a:endParaRPr/>
          </a:p>
          <a:p>
            <a:pPr indent="0" lvl="0" marL="0" marR="0" rtl="0" algn="l">
              <a:lnSpc>
                <a:spcPct val="100000"/>
              </a:lnSpc>
              <a:spcBef>
                <a:spcPts val="0"/>
              </a:spcBef>
              <a:spcAft>
                <a:spcPts val="0"/>
              </a:spcAft>
              <a:buClr>
                <a:schemeClr val="dk1"/>
              </a:buClr>
              <a:buSzPts val="1200"/>
              <a:buFont typeface="Calibri"/>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323" name="Google Shape;323;g121a6c297a7_0_80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121a6c297a7_0_80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1" name="Google Shape;331;g121a6c297a7_0_80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Two main goals:</a:t>
            </a:r>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Create visual interest on your page.</a:t>
            </a:r>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Make the organization of information clear.</a:t>
            </a:r>
            <a:endParaRPr/>
          </a:p>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Effective contrast is strong:</a:t>
            </a:r>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Elements have to be styled very differently.</a:t>
            </a:r>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Don’t be a wimp!</a:t>
            </a:r>
            <a:endParaRPr/>
          </a:p>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332" name="Google Shape;332;g121a6c297a7_0_80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121a6c297a7_0_8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121a6c297a7_0_81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121a6c297a7_0_8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121a6c297a7_0_82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121a6c297a7_0_8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121a6c297a7_0_89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9" name="Google Shape;359;p1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a:t>Hue</a:t>
            </a:r>
            <a:r>
              <a:rPr lang="en-US"/>
              <a:t>: The tint</a:t>
            </a:r>
            <a:endParaRPr/>
          </a:p>
          <a:p>
            <a:pPr indent="0" lvl="0" marL="0" rtl="0" algn="l">
              <a:spcBef>
                <a:spcPts val="0"/>
              </a:spcBef>
              <a:spcAft>
                <a:spcPts val="0"/>
              </a:spcAft>
              <a:buNone/>
            </a:pPr>
            <a:r>
              <a:rPr b="1" lang="en-US"/>
              <a:t>Saturation</a:t>
            </a:r>
            <a:r>
              <a:rPr lang="en-US"/>
              <a:t>: how intense the color is. </a:t>
            </a:r>
            <a:r>
              <a:rPr lang="en-US">
                <a:solidFill>
                  <a:srgbClr val="333333"/>
                </a:solidFill>
                <a:highlight>
                  <a:srgbClr val="FFFFFF"/>
                </a:highlight>
                <a:latin typeface="Arial"/>
                <a:ea typeface="Arial"/>
                <a:cs typeface="Arial"/>
                <a:sym typeface="Arial"/>
              </a:rPr>
              <a:t>When color is fully saturated, the color is considered in purest (truest) version</a:t>
            </a:r>
            <a:endParaRPr/>
          </a:p>
          <a:p>
            <a:pPr indent="0" lvl="0" marL="0" rtl="0" algn="l">
              <a:spcBef>
                <a:spcPts val="0"/>
              </a:spcBef>
              <a:spcAft>
                <a:spcPts val="0"/>
              </a:spcAft>
              <a:buNone/>
            </a:pPr>
            <a:r>
              <a:rPr b="1" lang="en-US"/>
              <a:t>Value</a:t>
            </a:r>
            <a:r>
              <a:rPr lang="en-US"/>
              <a:t>: </a:t>
            </a:r>
            <a:r>
              <a:rPr lang="en-US">
                <a:solidFill>
                  <a:srgbClr val="222222"/>
                </a:solidFill>
                <a:highlight>
                  <a:srgbClr val="FFFFFF"/>
                </a:highlight>
                <a:latin typeface="Roboto"/>
                <a:ea typeface="Roboto"/>
                <a:cs typeface="Roboto"/>
                <a:sym typeface="Roboto"/>
              </a:rPr>
              <a:t>lightness or darkness of a </a:t>
            </a:r>
            <a:r>
              <a:rPr b="1" lang="en-US">
                <a:solidFill>
                  <a:srgbClr val="222222"/>
                </a:solidFill>
                <a:highlight>
                  <a:srgbClr val="FFFFFF"/>
                </a:highlight>
                <a:latin typeface="Roboto"/>
                <a:ea typeface="Roboto"/>
                <a:cs typeface="Roboto"/>
                <a:sym typeface="Roboto"/>
              </a:rPr>
              <a:t>color</a:t>
            </a:r>
            <a:endParaRPr b="1">
              <a:solidFill>
                <a:srgbClr val="222222"/>
              </a:solidFill>
              <a:highlight>
                <a:srgbClr val="FFFFFF"/>
              </a:highlight>
              <a:latin typeface="Roboto"/>
              <a:ea typeface="Roboto"/>
              <a:cs typeface="Roboto"/>
              <a:sym typeface="Roboto"/>
            </a:endParaRPr>
          </a:p>
          <a:p>
            <a:pPr indent="0" lvl="0" marL="0" rtl="0" algn="l">
              <a:spcBef>
                <a:spcPts val="0"/>
              </a:spcBef>
              <a:spcAft>
                <a:spcPts val="0"/>
              </a:spcAft>
              <a:buNone/>
            </a:pPr>
            <a:r>
              <a:t/>
            </a:r>
            <a:endParaRPr b="1">
              <a:solidFill>
                <a:srgbClr val="222222"/>
              </a:solidFill>
              <a:highlight>
                <a:srgbClr val="FFFFFF"/>
              </a:highlight>
              <a:latin typeface="Roboto"/>
              <a:ea typeface="Roboto"/>
              <a:cs typeface="Roboto"/>
              <a:sym typeface="Roboto"/>
            </a:endParaRPr>
          </a:p>
          <a:p>
            <a:pPr indent="0" lvl="0" marL="0" rtl="0" algn="l">
              <a:spcBef>
                <a:spcPts val="0"/>
              </a:spcBef>
              <a:spcAft>
                <a:spcPts val="0"/>
              </a:spcAft>
              <a:buNone/>
            </a:pPr>
            <a:r>
              <a:rPr b="1" lang="en-US">
                <a:solidFill>
                  <a:srgbClr val="202124"/>
                </a:solidFill>
                <a:highlight>
                  <a:srgbClr val="FFFFFF"/>
                </a:highlight>
                <a:latin typeface="Roboto"/>
                <a:ea typeface="Roboto"/>
                <a:cs typeface="Roboto"/>
                <a:sym typeface="Roboto"/>
              </a:rPr>
              <a:t>Saturation refers to how strong or weak a color is (high saturation being strong).</a:t>
            </a:r>
            <a:r>
              <a:rPr lang="en-US">
                <a:solidFill>
                  <a:srgbClr val="202124"/>
                </a:solidFill>
                <a:highlight>
                  <a:srgbClr val="FFFFFF"/>
                </a:highlight>
                <a:latin typeface="Roboto"/>
                <a:ea typeface="Roboto"/>
                <a:cs typeface="Roboto"/>
                <a:sym typeface="Roboto"/>
              </a:rPr>
              <a:t> </a:t>
            </a:r>
            <a:r>
              <a:rPr b="1" lang="en-US">
                <a:solidFill>
                  <a:srgbClr val="202124"/>
                </a:solidFill>
                <a:highlight>
                  <a:srgbClr val="FFFFFF"/>
                </a:highlight>
                <a:latin typeface="Roboto"/>
                <a:ea typeface="Roboto"/>
                <a:cs typeface="Roboto"/>
                <a:sym typeface="Roboto"/>
              </a:rPr>
              <a:t>Value refers to how light or dark a color is (light having a high value)</a:t>
            </a:r>
            <a:endParaRPr b="1">
              <a:solidFill>
                <a:srgbClr val="222222"/>
              </a:solidFill>
              <a:highlight>
                <a:srgbClr val="FFFFFF"/>
              </a:highlight>
              <a:latin typeface="Roboto"/>
              <a:ea typeface="Roboto"/>
              <a:cs typeface="Roboto"/>
              <a:sym typeface="Roboto"/>
            </a:endParaRPr>
          </a:p>
        </p:txBody>
      </p:sp>
      <p:sp>
        <p:nvSpPr>
          <p:cNvPr id="360" name="Google Shape;360;p1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8" name="Google Shape;368;p1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Good to think about color palettes. I’m going to talk about some color schemes based on the wheel</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Showing hue and value</a:t>
            </a:r>
            <a:endParaRPr/>
          </a:p>
        </p:txBody>
      </p:sp>
      <p:sp>
        <p:nvSpPr>
          <p:cNvPr id="369" name="Google Shape;369;p1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4ee4f91472_0_8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4" name="Google Shape;374;g4ee4f91472_0_8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Good to think about color palettes. I’m going to talk about some color schemes based on the wheel</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Complementary</a:t>
            </a:r>
            <a:endParaRPr/>
          </a:p>
        </p:txBody>
      </p:sp>
      <p:sp>
        <p:nvSpPr>
          <p:cNvPr id="375" name="Google Shape;375;g4ee4f91472_0_8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p1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Monochromatic: same hue, but adding white or black or gray</a:t>
            </a:r>
            <a:endParaRPr/>
          </a:p>
        </p:txBody>
      </p:sp>
      <p:sp>
        <p:nvSpPr>
          <p:cNvPr id="390" name="Google Shape;390;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121a6c297a7_0_8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121a6c297a7_0_88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p2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Analogous colors are those that are next to each other on the color wheel</a:t>
            </a:r>
            <a:endParaRPr/>
          </a:p>
        </p:txBody>
      </p:sp>
      <p:sp>
        <p:nvSpPr>
          <p:cNvPr id="399" name="Google Shape;399;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8" name="Google Shape;408;p2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317500" lvl="0" marL="457200" rtl="0" algn="l">
              <a:spcBef>
                <a:spcPts val="0"/>
              </a:spcBef>
              <a:spcAft>
                <a:spcPts val="0"/>
              </a:spcAft>
              <a:buSzPts val="1400"/>
              <a:buChar char="-"/>
            </a:pPr>
            <a:r>
              <a:rPr lang="en-US"/>
              <a:t>Colors on the opposite side of the color wheel (cool and warm colors).</a:t>
            </a:r>
            <a:endParaRPr/>
          </a:p>
          <a:p>
            <a:pPr indent="-317500" lvl="0" marL="457200" rtl="0" algn="l">
              <a:spcBef>
                <a:spcPts val="0"/>
              </a:spcBef>
              <a:spcAft>
                <a:spcPts val="0"/>
              </a:spcAft>
              <a:buSzPts val="1400"/>
              <a:buChar char="-"/>
            </a:pPr>
            <a:r>
              <a:rPr lang="en-US"/>
              <a:t>Notice that the colors are desaturated</a:t>
            </a:r>
            <a:endParaRPr/>
          </a:p>
          <a:p>
            <a:pPr indent="-317500" lvl="0" marL="457200" rtl="0" algn="l">
              <a:spcBef>
                <a:spcPts val="0"/>
              </a:spcBef>
              <a:spcAft>
                <a:spcPts val="0"/>
              </a:spcAft>
              <a:buSzPts val="1400"/>
              <a:buChar char="-"/>
            </a:pPr>
            <a:r>
              <a:rPr lang="en-US"/>
              <a:t>They tend to make each other pop</a:t>
            </a:r>
            <a:endParaRPr/>
          </a:p>
        </p:txBody>
      </p:sp>
      <p:sp>
        <p:nvSpPr>
          <p:cNvPr id="409" name="Google Shape;409;p2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4ee4f91472_0_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8" name="Google Shape;418;g4ee4f91472_0_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9" name="Google Shape;419;g4ee4f91472_0_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8" name="Google Shape;428;p2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9" name="Google Shape;429;p2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g4ee4f91472_0_10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8" name="Google Shape;438;g4ee4f91472_0_101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439" name="Google Shape;439;g4ee4f91472_0_101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g74825cb523_2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5" name="Google Shape;445;g74825cb523_2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g74825cb523_2_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2" name="Google Shape;452;g74825cb523_2_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g121a6c297a7_0_8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9" name="Google Shape;459;g121a6c297a7_0_89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gd2c5ee54da_0_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66" name="Google Shape;466;gd2c5ee54da_0_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Part of the way we achieve hierarchy is with typography, As you’re choosing type, be aware of where you want people to look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Conventions based on tradition, how people read, what’s comfortable and accessible.</a:t>
            </a:r>
            <a:endParaRPr/>
          </a:p>
        </p:txBody>
      </p:sp>
      <p:sp>
        <p:nvSpPr>
          <p:cNvPr id="467" name="Google Shape;467;gd2c5ee54da_0_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gd2c5ee54da_0_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4" name="Google Shape;474;gd2c5ee54da_0_1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Characters in the Latin alphabet sit on a common baseline.  </a:t>
            </a:r>
            <a:endParaRPr/>
          </a:p>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	Some characters have descenders that dip below the baseline </a:t>
            </a:r>
            <a:endParaRPr/>
          </a:p>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	Others have ascenders that go above the typical mean line.</a:t>
            </a:r>
            <a:endParaRPr/>
          </a:p>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Font size is typically determined by the space between the descenders and ascenders.</a:t>
            </a:r>
            <a:endParaRPr/>
          </a:p>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Font size is denoted in points</a:t>
            </a:r>
            <a:endParaRPr/>
          </a:p>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	a point is 1/72 inch, so a 12-point font occupies 1/6 of an inch vertically</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475" name="Google Shape;475;gd2c5ee54da_0_1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121a6c297a7_0_59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8" name="Google Shape;88;g121a6c297a7_0_59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9" name="Google Shape;89;g121a6c297a7_0_59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gd2c5ee54da_0_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93" name="Google Shape;493;gd2c5ee54da_0_3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200"/>
              <a:buFont typeface="Calibri"/>
              <a:buNone/>
            </a:pPr>
            <a:r>
              <a:rPr b="0" i="0" lang="en-US" sz="1200" u="none" cap="none" strike="noStrike">
                <a:solidFill>
                  <a:schemeClr val="dk1"/>
                </a:solidFill>
                <a:latin typeface="Calibri"/>
                <a:ea typeface="Calibri"/>
                <a:cs typeface="Calibri"/>
                <a:sym typeface="Calibri"/>
              </a:rPr>
              <a:t>Let’s talk through a couple common types of fonts</a:t>
            </a:r>
            <a:endParaRPr/>
          </a:p>
          <a:p>
            <a:pPr indent="0" lvl="0" marL="0" marR="0" rtl="0" algn="l">
              <a:spcBef>
                <a:spcPts val="0"/>
              </a:spcBef>
              <a:spcAft>
                <a:spcPts val="0"/>
              </a:spcAft>
              <a:buClr>
                <a:schemeClr val="dk1"/>
              </a:buClr>
              <a:buSzPts val="1200"/>
              <a:buFont typeface="Calibri"/>
              <a:buNone/>
            </a:pPr>
            <a:r>
              <a:rPr b="0" i="0" lang="en-US" sz="1200" u="none" cap="none" strike="noStrike">
                <a:solidFill>
                  <a:schemeClr val="dk1"/>
                </a:solidFill>
                <a:latin typeface="Calibri"/>
                <a:ea typeface="Calibri"/>
                <a:cs typeface="Calibri"/>
                <a:sym typeface="Calibri"/>
              </a:rPr>
              <a:t>One of the most common types of font is “oldstyle”</a:t>
            </a:r>
            <a:endParaRPr/>
          </a:p>
          <a:p>
            <a:pPr indent="0" lvl="0" marL="0" marR="0" rtl="0" algn="l">
              <a:spcBef>
                <a:spcPts val="0"/>
              </a:spcBef>
              <a:spcAft>
                <a:spcPts val="0"/>
              </a:spcAft>
              <a:buClr>
                <a:schemeClr val="dk1"/>
              </a:buClr>
              <a:buSzPts val="1200"/>
              <a:buFont typeface="Calibri"/>
              <a:buNone/>
            </a:pPr>
            <a:r>
              <a:rPr b="0" i="0" lang="en-US" sz="1200" u="none" cap="none" strike="noStrike">
                <a:solidFill>
                  <a:schemeClr val="dk1"/>
                </a:solidFill>
                <a:latin typeface="Calibri"/>
                <a:ea typeface="Calibri"/>
                <a:cs typeface="Calibri"/>
                <a:sym typeface="Calibri"/>
              </a:rPr>
              <a:t>These types of fonts were developed very early, starting in the 15</a:t>
            </a:r>
            <a:r>
              <a:rPr b="0" baseline="30000" i="0" lang="en-US" sz="1200" u="none" cap="none" strike="noStrike">
                <a:solidFill>
                  <a:schemeClr val="dk1"/>
                </a:solidFill>
                <a:latin typeface="Calibri"/>
                <a:ea typeface="Calibri"/>
                <a:cs typeface="Calibri"/>
                <a:sym typeface="Calibri"/>
              </a:rPr>
              <a:t>th</a:t>
            </a:r>
            <a:r>
              <a:rPr b="0" i="0" lang="en-US" sz="1200" u="none" cap="none" strike="noStrike">
                <a:solidFill>
                  <a:schemeClr val="dk1"/>
                </a:solidFill>
                <a:latin typeface="Calibri"/>
                <a:ea typeface="Calibri"/>
                <a:cs typeface="Calibri"/>
                <a:sym typeface="Calibri"/>
              </a:rPr>
              <a:t> century</a:t>
            </a:r>
            <a:endParaRPr/>
          </a:p>
          <a:p>
            <a:pPr indent="0" lvl="0" marL="0" marR="0" rtl="0" algn="l">
              <a:spcBef>
                <a:spcPts val="0"/>
              </a:spcBef>
              <a:spcAft>
                <a:spcPts val="0"/>
              </a:spcAft>
              <a:buClr>
                <a:schemeClr val="dk1"/>
              </a:buClr>
              <a:buSzPts val="1200"/>
              <a:buFont typeface="Calibri"/>
              <a:buNone/>
            </a:pPr>
            <a:r>
              <a:rPr b="0" i="0" lang="en-US" sz="1200" u="none" cap="none" strike="noStrike">
                <a:solidFill>
                  <a:schemeClr val="dk1"/>
                </a:solidFill>
                <a:latin typeface="Calibri"/>
                <a:ea typeface="Calibri"/>
                <a:cs typeface="Calibri"/>
                <a:sym typeface="Calibri"/>
              </a:rPr>
              <a:t>	Have slanted serifs on lowercase letters</a:t>
            </a:r>
            <a:endParaRPr/>
          </a:p>
          <a:p>
            <a:pPr indent="0" lvl="0" marL="0" marR="0" rtl="0" algn="l">
              <a:spcBef>
                <a:spcPts val="0"/>
              </a:spcBef>
              <a:spcAft>
                <a:spcPts val="0"/>
              </a:spcAft>
              <a:buClr>
                <a:schemeClr val="dk1"/>
              </a:buClr>
              <a:buSzPts val="1200"/>
              <a:buFont typeface="Calibri"/>
              <a:buNone/>
            </a:pPr>
            <a:r>
              <a:rPr b="0" i="0" lang="en-US" sz="1200" u="none" cap="none" strike="noStrike">
                <a:solidFill>
                  <a:schemeClr val="dk1"/>
                </a:solidFill>
                <a:latin typeface="Calibri"/>
                <a:ea typeface="Calibri"/>
                <a:cs typeface="Calibri"/>
                <a:sym typeface="Calibri"/>
              </a:rPr>
              <a:t>	Transitions in the stroke – some parts of the letters are thicker than others</a:t>
            </a:r>
            <a:endParaRPr/>
          </a:p>
          <a:p>
            <a:pPr indent="0" lvl="0" marL="0" marR="0" rtl="0" algn="l">
              <a:spcBef>
                <a:spcPts val="0"/>
              </a:spcBef>
              <a:spcAft>
                <a:spcPts val="0"/>
              </a:spcAft>
              <a:buClr>
                <a:schemeClr val="dk1"/>
              </a:buClr>
              <a:buSzPts val="1200"/>
              <a:buFont typeface="Calibri"/>
              <a:buNone/>
            </a:pPr>
            <a:r>
              <a:rPr b="0" i="0" lang="en-US" sz="1200" u="none" cap="none" strike="noStrike">
                <a:solidFill>
                  <a:schemeClr val="dk1"/>
                </a:solidFill>
                <a:latin typeface="Calibri"/>
                <a:ea typeface="Calibri"/>
                <a:cs typeface="Calibri"/>
                <a:sym typeface="Calibri"/>
              </a:rPr>
              <a:t>	Diagonal stress on the letters</a:t>
            </a:r>
            <a:endParaRPr/>
          </a:p>
          <a:p>
            <a:pPr indent="0" lvl="0" marL="0" marR="0" rtl="0" algn="l">
              <a:spcBef>
                <a:spcPts val="0"/>
              </a:spcBef>
              <a:spcAft>
                <a:spcPts val="0"/>
              </a:spcAft>
              <a:buClr>
                <a:schemeClr val="dk1"/>
              </a:buClr>
              <a:buSzPts val="1200"/>
              <a:buFont typeface="Calibri"/>
              <a:buNone/>
            </a:pPr>
            <a:r>
              <a:rPr b="0" i="0" lang="en-US" sz="1200" u="none" cap="none" strike="noStrike">
                <a:solidFill>
                  <a:schemeClr val="dk1"/>
                </a:solidFill>
                <a:latin typeface="Calibri"/>
                <a:ea typeface="Calibri"/>
                <a:cs typeface="Calibri"/>
                <a:sym typeface="Calibri"/>
              </a:rPr>
              <a:t>Some common examples include:</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200"/>
              <a:buFont typeface="Calibri"/>
              <a:buNone/>
            </a:pPr>
            <a:r>
              <a:rPr b="0" i="0" lang="en-US" sz="1200" u="none" cap="none" strike="noStrike">
                <a:solidFill>
                  <a:schemeClr val="dk1"/>
                </a:solidFill>
                <a:latin typeface="Calibri"/>
                <a:ea typeface="Calibri"/>
                <a:cs typeface="Calibri"/>
                <a:sym typeface="Calibri"/>
              </a:rPr>
              <a:t>	Times New Roman</a:t>
            </a:r>
            <a:endParaRPr/>
          </a:p>
          <a:p>
            <a:pPr indent="0" lvl="0" marL="0" marR="0" rtl="0" algn="l">
              <a:lnSpc>
                <a:spcPct val="100000"/>
              </a:lnSpc>
              <a:spcBef>
                <a:spcPts val="0"/>
              </a:spcBef>
              <a:spcAft>
                <a:spcPts val="0"/>
              </a:spcAft>
              <a:buClr>
                <a:schemeClr val="dk1"/>
              </a:buClr>
              <a:buSzPts val="1200"/>
              <a:buFont typeface="Calibri"/>
              <a:buNone/>
            </a:pPr>
            <a:r>
              <a:rPr b="0" i="0" lang="en-US" sz="1200" u="none" cap="none" strike="noStrike">
                <a:solidFill>
                  <a:schemeClr val="dk1"/>
                </a:solidFill>
                <a:latin typeface="Calibri"/>
                <a:ea typeface="Calibri"/>
                <a:cs typeface="Calibri"/>
                <a:sym typeface="Calibri"/>
              </a:rPr>
              <a:t>	Caslon c 1725</a:t>
            </a:r>
            <a:endParaRPr/>
          </a:p>
          <a:p>
            <a:pPr indent="0" lvl="0" marL="0" marR="0" rtl="0" algn="l">
              <a:lnSpc>
                <a:spcPct val="100000"/>
              </a:lnSpc>
              <a:spcBef>
                <a:spcPts val="0"/>
              </a:spcBef>
              <a:spcAft>
                <a:spcPts val="0"/>
              </a:spcAft>
              <a:buClr>
                <a:schemeClr val="dk1"/>
              </a:buClr>
              <a:buSzPts val="1200"/>
              <a:buFont typeface="Calibri"/>
              <a:buNone/>
            </a:pPr>
            <a:r>
              <a:rPr b="0" i="0" lang="en-US" sz="1200" u="none" cap="none" strike="noStrike">
                <a:solidFill>
                  <a:schemeClr val="dk1"/>
                </a:solidFill>
                <a:latin typeface="Calibri"/>
                <a:ea typeface="Calibri"/>
                <a:cs typeface="Calibri"/>
                <a:sym typeface="Calibri"/>
              </a:rPr>
              <a:t>	Garamond c 1540</a:t>
            </a:r>
            <a:endParaRPr/>
          </a:p>
          <a:p>
            <a:pPr indent="0" lvl="0" marL="0" marR="0" rtl="0" algn="l">
              <a:spcBef>
                <a:spcPts val="0"/>
              </a:spcBef>
              <a:spcAft>
                <a:spcPts val="0"/>
              </a:spcAft>
              <a:buClr>
                <a:schemeClr val="dk1"/>
              </a:buClr>
              <a:buSzPts val="1200"/>
              <a:buFont typeface="Calibri"/>
              <a:buNone/>
            </a:pPr>
            <a:r>
              <a:rPr b="0" i="0" lang="en-US" sz="1200" u="none" cap="none" strike="noStrike">
                <a:solidFill>
                  <a:schemeClr val="dk1"/>
                </a:solidFill>
                <a:latin typeface="Calibri"/>
                <a:ea typeface="Calibri"/>
                <a:cs typeface="Calibri"/>
                <a:sym typeface="Calibri"/>
              </a:rPr>
              <a:t>	Palatino</a:t>
            </a:r>
            <a:endParaRPr/>
          </a:p>
          <a:p>
            <a:pPr indent="0" lvl="0" marL="0" marR="0" rtl="0" algn="l">
              <a:spcBef>
                <a:spcPts val="0"/>
              </a:spcBef>
              <a:spcAft>
                <a:spcPts val="0"/>
              </a:spcAft>
              <a:buClr>
                <a:schemeClr val="dk1"/>
              </a:buClr>
              <a:buSzPts val="1200"/>
              <a:buFont typeface="Calibri"/>
              <a:buNone/>
            </a:pPr>
            <a:r>
              <a:rPr b="0" i="0" lang="en-US" sz="1200" u="none" cap="none" strike="noStrike">
                <a:solidFill>
                  <a:schemeClr val="dk1"/>
                </a:solidFill>
                <a:latin typeface="Calibri"/>
                <a:ea typeface="Calibri"/>
                <a:cs typeface="Calibri"/>
                <a:sym typeface="Calibri"/>
              </a:rPr>
              <a:t>	Bembo c 1495</a:t>
            </a:r>
            <a:endParaRPr/>
          </a:p>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494" name="Google Shape;494;gd2c5ee54da_0_3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gd2c5ee54da_0_4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10" name="Google Shape;510;gd2c5ee54da_0_4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200"/>
              <a:buFont typeface="Calibri"/>
              <a:buNone/>
            </a:pPr>
            <a:r>
              <a:rPr b="0" i="0" lang="en-US" sz="1200" u="none" cap="none" strike="noStrike">
                <a:solidFill>
                  <a:schemeClr val="dk1"/>
                </a:solidFill>
                <a:latin typeface="Calibri"/>
                <a:ea typeface="Calibri"/>
                <a:cs typeface="Calibri"/>
                <a:sym typeface="Calibri"/>
              </a:rPr>
              <a:t>Fonts in the “modern” family grew out of technical advances of the 18</a:t>
            </a:r>
            <a:r>
              <a:rPr b="0" baseline="30000" i="0" lang="en-US" sz="1200" u="none" cap="none" strike="noStrike">
                <a:solidFill>
                  <a:schemeClr val="dk1"/>
                </a:solidFill>
                <a:latin typeface="Calibri"/>
                <a:ea typeface="Calibri"/>
                <a:cs typeface="Calibri"/>
                <a:sym typeface="Calibri"/>
              </a:rPr>
              <a:t>th</a:t>
            </a:r>
            <a:r>
              <a:rPr b="0" i="0" lang="en-US" sz="1200" u="none" cap="none" strike="noStrike">
                <a:solidFill>
                  <a:schemeClr val="dk1"/>
                </a:solidFill>
                <a:latin typeface="Calibri"/>
                <a:ea typeface="Calibri"/>
                <a:cs typeface="Calibri"/>
                <a:sym typeface="Calibri"/>
              </a:rPr>
              <a:t> century</a:t>
            </a:r>
            <a:endParaRPr/>
          </a:p>
          <a:p>
            <a:pPr indent="0" lvl="0" marL="0" marR="0" rtl="0" algn="l">
              <a:spcBef>
                <a:spcPts val="0"/>
              </a:spcBef>
              <a:spcAft>
                <a:spcPts val="0"/>
              </a:spcAft>
              <a:buClr>
                <a:schemeClr val="dk1"/>
              </a:buClr>
              <a:buSzPts val="1200"/>
              <a:buFont typeface="Calibri"/>
              <a:buNone/>
            </a:pPr>
            <a:r>
              <a:rPr b="0" i="0" lang="en-US" sz="1200" u="none" cap="none" strike="noStrike">
                <a:solidFill>
                  <a:schemeClr val="dk1"/>
                </a:solidFill>
                <a:latin typeface="Calibri"/>
                <a:ea typeface="Calibri"/>
                <a:cs typeface="Calibri"/>
                <a:sym typeface="Calibri"/>
              </a:rPr>
              <a:t>	Vertical stress instead of horizontal</a:t>
            </a:r>
            <a:endParaRPr/>
          </a:p>
          <a:p>
            <a:pPr indent="0" lvl="0" marL="0" marR="0" rtl="0" algn="l">
              <a:spcBef>
                <a:spcPts val="0"/>
              </a:spcBef>
              <a:spcAft>
                <a:spcPts val="0"/>
              </a:spcAft>
              <a:buClr>
                <a:schemeClr val="dk1"/>
              </a:buClr>
              <a:buSzPts val="1200"/>
              <a:buFont typeface="Calibri"/>
              <a:buNone/>
            </a:pPr>
            <a:r>
              <a:rPr b="0" i="0" lang="en-US" sz="1200" u="none" cap="none" strike="noStrike">
                <a:solidFill>
                  <a:schemeClr val="dk1"/>
                </a:solidFill>
                <a:latin typeface="Calibri"/>
                <a:ea typeface="Calibri"/>
                <a:cs typeface="Calibri"/>
                <a:sym typeface="Calibri"/>
              </a:rPr>
              <a:t>	Thin serifs that are flat</a:t>
            </a:r>
            <a:endParaRPr/>
          </a:p>
          <a:p>
            <a:pPr indent="0" lvl="0" marL="0" marR="0" rtl="0" algn="l">
              <a:spcBef>
                <a:spcPts val="0"/>
              </a:spcBef>
              <a:spcAft>
                <a:spcPts val="0"/>
              </a:spcAft>
              <a:buClr>
                <a:schemeClr val="dk1"/>
              </a:buClr>
              <a:buSzPts val="1200"/>
              <a:buFont typeface="Calibri"/>
              <a:buNone/>
            </a:pPr>
            <a:r>
              <a:rPr b="0" i="0" lang="en-US" sz="1200" u="none" cap="none" strike="noStrike">
                <a:solidFill>
                  <a:schemeClr val="dk1"/>
                </a:solidFill>
                <a:latin typeface="Calibri"/>
                <a:ea typeface="Calibri"/>
                <a:cs typeface="Calibri"/>
                <a:sym typeface="Calibri"/>
              </a:rPr>
              <a:t>	Very strong transitions between the strokes</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200"/>
              <a:buFont typeface="Calibri"/>
              <a:buNone/>
            </a:pPr>
            <a:r>
              <a:rPr b="0" i="0" lang="en-US" sz="1200" u="none" cap="none" strike="noStrike">
                <a:solidFill>
                  <a:schemeClr val="dk1"/>
                </a:solidFill>
                <a:latin typeface="Calibri"/>
                <a:ea typeface="Calibri"/>
                <a:cs typeface="Calibri"/>
                <a:sym typeface="Calibri"/>
              </a:rPr>
              <a:t>Examples: Didot, Bodoni</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200"/>
              <a:buFont typeface="Calibri"/>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200"/>
              <a:buFont typeface="Calibri"/>
              <a:buNone/>
            </a:pPr>
            <a:r>
              <a:t/>
            </a:r>
            <a:endParaRPr b="0" i="0" sz="1200" u="none" cap="none" strike="noStrike">
              <a:solidFill>
                <a:schemeClr val="dk1"/>
              </a:solidFill>
              <a:latin typeface="Calibri"/>
              <a:ea typeface="Calibri"/>
              <a:cs typeface="Calibri"/>
              <a:sym typeface="Calibri"/>
            </a:endParaRPr>
          </a:p>
        </p:txBody>
      </p:sp>
      <p:sp>
        <p:nvSpPr>
          <p:cNvPr id="511" name="Google Shape;511;gd2c5ee54da_0_4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 name="Shape 525"/>
        <p:cNvGrpSpPr/>
        <p:nvPr/>
      </p:nvGrpSpPr>
      <p:grpSpPr>
        <a:xfrm>
          <a:off x="0" y="0"/>
          <a:ext cx="0" cy="0"/>
          <a:chOff x="0" y="0"/>
          <a:chExt cx="0" cy="0"/>
        </a:xfrm>
      </p:grpSpPr>
      <p:sp>
        <p:nvSpPr>
          <p:cNvPr id="526" name="Google Shape;526;gd2c5ee54da_0_6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27" name="Google Shape;527;gd2c5ee54da_0_6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b="0" i="0" lang="en-US" sz="1200" u="none" cap="none" strike="noStrike">
                <a:solidFill>
                  <a:schemeClr val="dk1"/>
                </a:solidFill>
                <a:latin typeface="Calibri"/>
                <a:ea typeface="Calibri"/>
                <a:cs typeface="Calibri"/>
                <a:sym typeface="Calibri"/>
              </a:rPr>
              <a:t>Slab serif fonts became popular in the 19</a:t>
            </a:r>
            <a:r>
              <a:rPr b="0" baseline="30000" i="0" lang="en-US" sz="1200" u="none" cap="none" strike="noStrike">
                <a:solidFill>
                  <a:schemeClr val="dk1"/>
                </a:solidFill>
                <a:latin typeface="Calibri"/>
                <a:ea typeface="Calibri"/>
                <a:cs typeface="Calibri"/>
                <a:sym typeface="Calibri"/>
              </a:rPr>
              <a:t>th</a:t>
            </a:r>
            <a:r>
              <a:rPr b="0" i="0" lang="en-US" sz="1200" u="none" cap="none" strike="noStrike">
                <a:solidFill>
                  <a:schemeClr val="dk1"/>
                </a:solidFill>
                <a:latin typeface="Calibri"/>
                <a:ea typeface="Calibri"/>
                <a:cs typeface="Calibri"/>
                <a:sym typeface="Calibri"/>
              </a:rPr>
              <a:t> century</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200"/>
              <a:buFont typeface="Calibri"/>
              <a:buNone/>
            </a:pPr>
            <a:r>
              <a:rPr b="0" i="0" lang="en-US" sz="1200" u="none" cap="none" strike="noStrike">
                <a:solidFill>
                  <a:schemeClr val="dk1"/>
                </a:solidFill>
                <a:latin typeface="Calibri"/>
                <a:ea typeface="Calibri"/>
                <a:cs typeface="Calibri"/>
                <a:sym typeface="Calibri"/>
              </a:rPr>
              <a:t>	Thick horizontal serifs</a:t>
            </a:r>
            <a:endParaRPr/>
          </a:p>
          <a:p>
            <a:pPr indent="0" lvl="0" marL="0" marR="0" rtl="0" algn="l">
              <a:spcBef>
                <a:spcPts val="0"/>
              </a:spcBef>
              <a:spcAft>
                <a:spcPts val="0"/>
              </a:spcAft>
              <a:buClr>
                <a:schemeClr val="dk1"/>
              </a:buClr>
              <a:buSzPts val="1200"/>
              <a:buFont typeface="Calibri"/>
              <a:buNone/>
            </a:pPr>
            <a:r>
              <a:rPr b="0" i="0" lang="en-US" sz="1200" u="none" cap="none" strike="noStrike">
                <a:solidFill>
                  <a:schemeClr val="dk1"/>
                </a:solidFill>
                <a:latin typeface="Calibri"/>
                <a:ea typeface="Calibri"/>
                <a:cs typeface="Calibri"/>
                <a:sym typeface="Calibri"/>
              </a:rPr>
              <a:t>	Vertical stress</a:t>
            </a:r>
            <a:endParaRPr/>
          </a:p>
          <a:p>
            <a:pPr indent="0" lvl="0" marL="0" marR="0" rtl="0" algn="l">
              <a:spcBef>
                <a:spcPts val="0"/>
              </a:spcBef>
              <a:spcAft>
                <a:spcPts val="0"/>
              </a:spcAft>
              <a:buClr>
                <a:schemeClr val="dk1"/>
              </a:buClr>
              <a:buSzPts val="1200"/>
              <a:buFont typeface="Calibri"/>
              <a:buNone/>
            </a:pPr>
            <a:r>
              <a:rPr b="0" i="0" lang="en-US" sz="1200" u="none" cap="none" strike="noStrike">
                <a:solidFill>
                  <a:schemeClr val="dk1"/>
                </a:solidFill>
                <a:latin typeface="Calibri"/>
                <a:ea typeface="Calibri"/>
                <a:cs typeface="Calibri"/>
                <a:sym typeface="Calibri"/>
              </a:rPr>
              <a:t>	Very little contrast in the strokes</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200"/>
              <a:buFont typeface="Calibri"/>
              <a:buNone/>
            </a:pPr>
            <a:r>
              <a:rPr b="0" i="0" lang="en-US" sz="1200" u="none" cap="none" strike="noStrike">
                <a:solidFill>
                  <a:schemeClr val="dk1"/>
                </a:solidFill>
                <a:latin typeface="Calibri"/>
                <a:ea typeface="Calibri"/>
                <a:cs typeface="Calibri"/>
                <a:sym typeface="Calibri"/>
              </a:rPr>
              <a:t>Examples: Rockwell, Memphis</a:t>
            </a:r>
            <a:endParaRPr/>
          </a:p>
          <a:p>
            <a:pPr indent="0" lvl="0" marL="0" marR="0" rtl="0" algn="l">
              <a:spcBef>
                <a:spcPts val="0"/>
              </a:spcBef>
              <a:spcAft>
                <a:spcPts val="0"/>
              </a:spcAft>
              <a:buClr>
                <a:schemeClr val="dk1"/>
              </a:buClr>
              <a:buSzPts val="1200"/>
              <a:buFont typeface="Calibri"/>
              <a:buNone/>
            </a:pPr>
            <a:r>
              <a:t/>
            </a:r>
            <a:endParaRPr b="0" i="0" sz="1200" u="none" cap="none" strike="noStrike">
              <a:solidFill>
                <a:schemeClr val="dk1"/>
              </a:solidFill>
              <a:latin typeface="Calibri"/>
              <a:ea typeface="Calibri"/>
              <a:cs typeface="Calibri"/>
              <a:sym typeface="Calibri"/>
            </a:endParaRPr>
          </a:p>
        </p:txBody>
      </p:sp>
      <p:sp>
        <p:nvSpPr>
          <p:cNvPr id="528" name="Google Shape;528;gd2c5ee54da_0_6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 name="Shape 542"/>
        <p:cNvGrpSpPr/>
        <p:nvPr/>
      </p:nvGrpSpPr>
      <p:grpSpPr>
        <a:xfrm>
          <a:off x="0" y="0"/>
          <a:ext cx="0" cy="0"/>
          <a:chOff x="0" y="0"/>
          <a:chExt cx="0" cy="0"/>
        </a:xfrm>
      </p:grpSpPr>
      <p:sp>
        <p:nvSpPr>
          <p:cNvPr id="543" name="Google Shape;543;gd2c5ee54da_0_7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44" name="Google Shape;544;gd2c5ee54da_0_7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200"/>
              <a:buFont typeface="Calibri"/>
              <a:buNone/>
            </a:pPr>
            <a:r>
              <a:rPr b="0" i="0" lang="en-US" sz="1200" u="none" cap="none" strike="noStrike">
                <a:solidFill>
                  <a:schemeClr val="dk1"/>
                </a:solidFill>
                <a:latin typeface="Calibri"/>
                <a:ea typeface="Calibri"/>
                <a:cs typeface="Calibri"/>
                <a:sym typeface="Calibri"/>
              </a:rPr>
              <a:t>Finally sans serif fonts were developed in the late 19</a:t>
            </a:r>
            <a:r>
              <a:rPr b="0" baseline="30000" i="0" lang="en-US" sz="1200" u="none" cap="none" strike="noStrike">
                <a:solidFill>
                  <a:schemeClr val="dk1"/>
                </a:solidFill>
                <a:latin typeface="Calibri"/>
                <a:ea typeface="Calibri"/>
                <a:cs typeface="Calibri"/>
                <a:sym typeface="Calibri"/>
              </a:rPr>
              <a:t>th</a:t>
            </a:r>
            <a:r>
              <a:rPr b="0" i="0" lang="en-US" sz="1200" u="none" cap="none" strike="noStrike">
                <a:solidFill>
                  <a:schemeClr val="dk1"/>
                </a:solidFill>
                <a:latin typeface="Calibri"/>
                <a:ea typeface="Calibri"/>
                <a:cs typeface="Calibri"/>
                <a:sym typeface="Calibri"/>
              </a:rPr>
              <a:t> century to mid-20</a:t>
            </a:r>
            <a:r>
              <a:rPr b="0" baseline="30000" i="0" lang="en-US" sz="1200" u="none" cap="none" strike="noStrike">
                <a:solidFill>
                  <a:schemeClr val="dk1"/>
                </a:solidFill>
                <a:latin typeface="Calibri"/>
                <a:ea typeface="Calibri"/>
                <a:cs typeface="Calibri"/>
                <a:sym typeface="Calibri"/>
              </a:rPr>
              <a:t>th</a:t>
            </a:r>
            <a:r>
              <a:rPr b="0" i="0" lang="en-US" sz="1200" u="none" cap="none" strike="noStrike">
                <a:solidFill>
                  <a:schemeClr val="dk1"/>
                </a:solidFill>
                <a:latin typeface="Calibri"/>
                <a:ea typeface="Calibri"/>
                <a:cs typeface="Calibri"/>
                <a:sym typeface="Calibri"/>
              </a:rPr>
              <a:t> century</a:t>
            </a:r>
            <a:endParaRPr/>
          </a:p>
          <a:p>
            <a:pPr indent="0" lvl="0" marL="0" marR="0" rtl="0" algn="l">
              <a:spcBef>
                <a:spcPts val="0"/>
              </a:spcBef>
              <a:spcAft>
                <a:spcPts val="0"/>
              </a:spcAft>
              <a:buClr>
                <a:schemeClr val="dk1"/>
              </a:buClr>
              <a:buSzPts val="1200"/>
              <a:buFont typeface="Calibri"/>
              <a:buNone/>
            </a:pPr>
            <a:r>
              <a:rPr b="0" i="0" lang="en-US" sz="1200" u="none" cap="none" strike="noStrike">
                <a:solidFill>
                  <a:schemeClr val="dk1"/>
                </a:solidFill>
                <a:latin typeface="Calibri"/>
                <a:ea typeface="Calibri"/>
                <a:cs typeface="Calibri"/>
                <a:sym typeface="Calibri"/>
              </a:rPr>
              <a:t>	No serifs, no stress in the stroke, very simple and clean</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200"/>
              <a:buFont typeface="Calibri"/>
              <a:buNone/>
            </a:pPr>
            <a:r>
              <a:rPr b="0" i="0" lang="en-US" sz="1200" u="none" cap="none" strike="noStrike">
                <a:solidFill>
                  <a:schemeClr val="dk1"/>
                </a:solidFill>
                <a:latin typeface="Calibri"/>
                <a:ea typeface="Calibri"/>
                <a:cs typeface="Calibri"/>
                <a:sym typeface="Calibri"/>
              </a:rPr>
              <a:t>Examples:</a:t>
            </a:r>
            <a:endParaRPr/>
          </a:p>
          <a:p>
            <a:pPr indent="0" lvl="0" marL="0" marR="0" rtl="0" algn="l">
              <a:spcBef>
                <a:spcPts val="0"/>
              </a:spcBef>
              <a:spcAft>
                <a:spcPts val="0"/>
              </a:spcAft>
              <a:buClr>
                <a:schemeClr val="dk1"/>
              </a:buClr>
              <a:buSzPts val="1200"/>
              <a:buFont typeface="Calibri"/>
              <a:buNone/>
            </a:pPr>
            <a:r>
              <a:rPr b="0" i="0" lang="en-US" sz="1200" u="none" cap="none" strike="noStrike">
                <a:solidFill>
                  <a:schemeClr val="dk1"/>
                </a:solidFill>
                <a:latin typeface="Calibri"/>
                <a:ea typeface="Calibri"/>
                <a:cs typeface="Calibri"/>
                <a:sym typeface="Calibri"/>
              </a:rPr>
              <a:t>	Helvetica</a:t>
            </a:r>
            <a:endParaRPr/>
          </a:p>
          <a:p>
            <a:pPr indent="0" lvl="0" marL="0" marR="0" rtl="0" algn="l">
              <a:spcBef>
                <a:spcPts val="0"/>
              </a:spcBef>
              <a:spcAft>
                <a:spcPts val="0"/>
              </a:spcAft>
              <a:buClr>
                <a:schemeClr val="dk1"/>
              </a:buClr>
              <a:buSzPts val="1200"/>
              <a:buFont typeface="Calibri"/>
              <a:buNone/>
            </a:pPr>
            <a:r>
              <a:rPr b="0" i="0" lang="en-US" sz="1200" u="none" cap="none" strike="noStrike">
                <a:solidFill>
                  <a:schemeClr val="dk1"/>
                </a:solidFill>
                <a:latin typeface="Calibri"/>
                <a:ea typeface="Calibri"/>
                <a:cs typeface="Calibri"/>
                <a:sym typeface="Calibri"/>
              </a:rPr>
              <a:t>	Arial</a:t>
            </a:r>
            <a:endParaRPr/>
          </a:p>
          <a:p>
            <a:pPr indent="0" lvl="0" marL="0" marR="0" rtl="0" algn="l">
              <a:spcBef>
                <a:spcPts val="0"/>
              </a:spcBef>
              <a:spcAft>
                <a:spcPts val="0"/>
              </a:spcAft>
              <a:buClr>
                <a:schemeClr val="dk1"/>
              </a:buClr>
              <a:buSzPts val="1200"/>
              <a:buFont typeface="Calibri"/>
              <a:buNone/>
            </a:pPr>
            <a:r>
              <a:rPr b="0" i="0" lang="en-US" sz="1200" u="none" cap="none" strike="noStrike">
                <a:solidFill>
                  <a:schemeClr val="dk1"/>
                </a:solidFill>
                <a:latin typeface="Calibri"/>
                <a:ea typeface="Calibri"/>
                <a:cs typeface="Calibri"/>
                <a:sym typeface="Calibri"/>
              </a:rPr>
              <a:t>	Franklin Gothic</a:t>
            </a:r>
            <a:endParaRPr/>
          </a:p>
          <a:p>
            <a:pPr indent="0" lvl="0" marL="0" marR="0" rtl="0" algn="l">
              <a:spcBef>
                <a:spcPts val="0"/>
              </a:spcBef>
              <a:spcAft>
                <a:spcPts val="0"/>
              </a:spcAft>
              <a:buClr>
                <a:schemeClr val="dk1"/>
              </a:buClr>
              <a:buSzPts val="1200"/>
              <a:buFont typeface="Calibri"/>
              <a:buNone/>
            </a:pPr>
            <a:r>
              <a:rPr b="0" i="0" lang="en-US" sz="1200" u="none" cap="none" strike="noStrike">
                <a:solidFill>
                  <a:schemeClr val="dk1"/>
                </a:solidFill>
                <a:latin typeface="Calibri"/>
                <a:ea typeface="Calibri"/>
                <a:cs typeface="Calibri"/>
                <a:sym typeface="Calibri"/>
              </a:rPr>
              <a:t>	Avenir (from the iPod homework)</a:t>
            </a:r>
            <a:endParaRPr/>
          </a:p>
        </p:txBody>
      </p:sp>
      <p:sp>
        <p:nvSpPr>
          <p:cNvPr id="545" name="Google Shape;545;gd2c5ee54da_0_7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6" name="Shape 556"/>
        <p:cNvGrpSpPr/>
        <p:nvPr/>
      </p:nvGrpSpPr>
      <p:grpSpPr>
        <a:xfrm>
          <a:off x="0" y="0"/>
          <a:ext cx="0" cy="0"/>
          <a:chOff x="0" y="0"/>
          <a:chExt cx="0" cy="0"/>
        </a:xfrm>
      </p:grpSpPr>
      <p:sp>
        <p:nvSpPr>
          <p:cNvPr id="557" name="Google Shape;557;gd2c5ee54da_0_9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58" name="Google Shape;558;gd2c5ee54da_0_9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Don’t go crazy with fonts on body copy because you want to make reading high volumes easy and comfortable for people</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Build hierarchy with different styles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Heard different things about proper font size. Bottom line is, you should check what it actually looks like. Esp because screens are smaller than print, and every font has a different size</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Serifs are o-k !</a:t>
            </a:r>
            <a:endParaRPr/>
          </a:p>
        </p:txBody>
      </p:sp>
      <p:sp>
        <p:nvSpPr>
          <p:cNvPr id="559" name="Google Shape;559;gd2c5ee54da_0_9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7" name="Shape 567"/>
        <p:cNvGrpSpPr/>
        <p:nvPr/>
      </p:nvGrpSpPr>
      <p:grpSpPr>
        <a:xfrm>
          <a:off x="0" y="0"/>
          <a:ext cx="0" cy="0"/>
          <a:chOff x="0" y="0"/>
          <a:chExt cx="0" cy="0"/>
        </a:xfrm>
      </p:grpSpPr>
      <p:sp>
        <p:nvSpPr>
          <p:cNvPr id="568" name="Google Shape;568;gd2c5ee54da_0_10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9" name="Google Shape;569;gd2c5ee54da_0_10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5" name="Shape 575"/>
        <p:cNvGrpSpPr/>
        <p:nvPr/>
      </p:nvGrpSpPr>
      <p:grpSpPr>
        <a:xfrm>
          <a:off x="0" y="0"/>
          <a:ext cx="0" cy="0"/>
          <a:chOff x="0" y="0"/>
          <a:chExt cx="0" cy="0"/>
        </a:xfrm>
      </p:grpSpPr>
      <p:sp>
        <p:nvSpPr>
          <p:cNvPr id="576" name="Google Shape;576;gd2c5ee54da_0_10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77" name="Google Shape;577;gd2c5ee54da_0_10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If it’s too long, they get lost, if it’s too short, their eyes move around</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Ines of white- Avoid. Make sure the text is grey</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u="sng">
                <a:solidFill>
                  <a:schemeClr val="hlink"/>
                </a:solidFill>
                <a:hlinkClick r:id="rId2"/>
              </a:rPr>
              <a:t>http://baymard.com/blog/line-length-readability</a:t>
            </a:r>
            <a:r>
              <a:rPr lang="en-US"/>
              <a:t> </a:t>
            </a:r>
            <a:endParaRPr/>
          </a:p>
        </p:txBody>
      </p:sp>
      <p:sp>
        <p:nvSpPr>
          <p:cNvPr id="578" name="Google Shape;578;gd2c5ee54da_0_10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8" name="Shape 588"/>
        <p:cNvGrpSpPr/>
        <p:nvPr/>
      </p:nvGrpSpPr>
      <p:grpSpPr>
        <a:xfrm>
          <a:off x="0" y="0"/>
          <a:ext cx="0" cy="0"/>
          <a:chOff x="0" y="0"/>
          <a:chExt cx="0" cy="0"/>
        </a:xfrm>
      </p:grpSpPr>
      <p:sp>
        <p:nvSpPr>
          <p:cNvPr id="589" name="Google Shape;589;gd2c5ee54da_0_1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90" name="Google Shape;590;gd2c5ee54da_0_12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http://baymard.com/blog/line-length-readability</a:t>
            </a:r>
            <a:endParaRPr/>
          </a:p>
        </p:txBody>
      </p:sp>
      <p:sp>
        <p:nvSpPr>
          <p:cNvPr id="591" name="Google Shape;591;gd2c5ee54da_0_12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1" name="Shape 601"/>
        <p:cNvGrpSpPr/>
        <p:nvPr/>
      </p:nvGrpSpPr>
      <p:grpSpPr>
        <a:xfrm>
          <a:off x="0" y="0"/>
          <a:ext cx="0" cy="0"/>
          <a:chOff x="0" y="0"/>
          <a:chExt cx="0" cy="0"/>
        </a:xfrm>
      </p:grpSpPr>
      <p:sp>
        <p:nvSpPr>
          <p:cNvPr id="602" name="Google Shape;602;gd2c5ee54da_0_1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03" name="Google Shape;603;gd2c5ee54da_0_13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I’m not an expert at this but there are some rules and starting points.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Have enough similarities and differences that they belong and serve different purposes</a:t>
            </a:r>
            <a:endParaRPr/>
          </a:p>
          <a:p>
            <a:pPr indent="0" lvl="0" marL="0" rtl="0" algn="l">
              <a:spcBef>
                <a:spcPts val="0"/>
              </a:spcBef>
              <a:spcAft>
                <a:spcPts val="0"/>
              </a:spcAft>
              <a:buNone/>
            </a:pPr>
            <a:r>
              <a:t/>
            </a:r>
            <a:endParaRPr/>
          </a:p>
        </p:txBody>
      </p:sp>
      <p:sp>
        <p:nvSpPr>
          <p:cNvPr id="604" name="Google Shape;604;gd2c5ee54da_0_13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2" name="Shape 612"/>
        <p:cNvGrpSpPr/>
        <p:nvPr/>
      </p:nvGrpSpPr>
      <p:grpSpPr>
        <a:xfrm>
          <a:off x="0" y="0"/>
          <a:ext cx="0" cy="0"/>
          <a:chOff x="0" y="0"/>
          <a:chExt cx="0" cy="0"/>
        </a:xfrm>
      </p:grpSpPr>
      <p:sp>
        <p:nvSpPr>
          <p:cNvPr id="613" name="Google Shape;613;gd2c5ee54da_0_1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14" name="Google Shape;614;gd2c5ee54da_0_14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15" name="Google Shape;615;gd2c5ee54da_0_14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121a6c297a7_0_60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6" name="Google Shape;96;g121a6c297a7_0_60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Stop sign of systems- there is very little information, so they can have a simple composition that is pretty symmetrical. But they are not trying to communicate a lot of details to you, so it’s ok.</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Hierarchy is built with text size, boldness.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What happens when you have no hierarchy and a complicated system?</a:t>
            </a:r>
            <a:endParaRPr/>
          </a:p>
        </p:txBody>
      </p:sp>
      <p:sp>
        <p:nvSpPr>
          <p:cNvPr id="97" name="Google Shape;97;g121a6c297a7_0_60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2" name="Shape 622"/>
        <p:cNvGrpSpPr/>
        <p:nvPr/>
      </p:nvGrpSpPr>
      <p:grpSpPr>
        <a:xfrm>
          <a:off x="0" y="0"/>
          <a:ext cx="0" cy="0"/>
          <a:chOff x="0" y="0"/>
          <a:chExt cx="0" cy="0"/>
        </a:xfrm>
      </p:grpSpPr>
      <p:sp>
        <p:nvSpPr>
          <p:cNvPr id="623" name="Google Shape;623;gd2c5ee54da_0_1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24" name="Google Shape;624;gd2c5ee54da_0_15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a:t> Some people think italic is a separate font… So the point is, be cautious when adding new fonts. Safe to have a display font and body copy.</a:t>
            </a:r>
            <a:endParaRPr/>
          </a:p>
          <a:p>
            <a:pPr indent="0" lvl="0" marL="0" rtl="0" algn="l">
              <a:spcBef>
                <a:spcPts val="0"/>
              </a:spcBef>
              <a:spcAft>
                <a:spcPts val="0"/>
              </a:spcAft>
              <a:buNone/>
            </a:pPr>
            <a:r>
              <a:t/>
            </a:r>
            <a:endParaRPr/>
          </a:p>
        </p:txBody>
      </p:sp>
      <p:sp>
        <p:nvSpPr>
          <p:cNvPr id="625" name="Google Shape;625;gd2c5ee54da_0_15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5" name="Shape 635"/>
        <p:cNvGrpSpPr/>
        <p:nvPr/>
      </p:nvGrpSpPr>
      <p:grpSpPr>
        <a:xfrm>
          <a:off x="0" y="0"/>
          <a:ext cx="0" cy="0"/>
          <a:chOff x="0" y="0"/>
          <a:chExt cx="0" cy="0"/>
        </a:xfrm>
      </p:grpSpPr>
      <p:sp>
        <p:nvSpPr>
          <p:cNvPr id="636" name="Google Shape;636;gd2c5ee54da_0_16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37" name="Google Shape;637;gd2c5ee54da_0_16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Aim for simple font choices in most cases, but also use fonts to create important contrasts</a:t>
            </a:r>
            <a:endParaRPr/>
          </a:p>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	Don’t use more than 2 or 3 different fonts</a:t>
            </a:r>
            <a:endParaRPr/>
          </a:p>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	Maybe a serif for body text, and sans-serif for titles and headings</a:t>
            </a:r>
            <a:endParaRPr/>
          </a:p>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Then use features of the fonts to create additional contrast</a:t>
            </a:r>
            <a:endParaRPr/>
          </a:p>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	Within a single font you can vary the size, color, weight, and stlye</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In general, 4 or 5 different varieties should be enough!</a:t>
            </a:r>
            <a:endParaRPr/>
          </a:p>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Also, it’s not a good idea to mix fonts that serve a similar purpose</a:t>
            </a:r>
            <a:endParaRPr/>
          </a:p>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	There’s no point in using two different serif fonts for the main text in two places</a:t>
            </a:r>
            <a:endParaRPr/>
          </a:p>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	Be consistent and intentional in your font choices!</a:t>
            </a:r>
            <a:endParaRPr b="0" i="0" sz="1200" u="none" cap="none" strike="noStrike">
              <a:solidFill>
                <a:schemeClr val="dk1"/>
              </a:solidFill>
              <a:latin typeface="Calibri"/>
              <a:ea typeface="Calibri"/>
              <a:cs typeface="Calibri"/>
              <a:sym typeface="Calibri"/>
            </a:endParaRPr>
          </a:p>
        </p:txBody>
      </p:sp>
      <p:sp>
        <p:nvSpPr>
          <p:cNvPr id="638" name="Google Shape;638;gd2c5ee54da_0_16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3" name="Shape 643"/>
        <p:cNvGrpSpPr/>
        <p:nvPr/>
      </p:nvGrpSpPr>
      <p:grpSpPr>
        <a:xfrm>
          <a:off x="0" y="0"/>
          <a:ext cx="0" cy="0"/>
          <a:chOff x="0" y="0"/>
          <a:chExt cx="0" cy="0"/>
        </a:xfrm>
      </p:grpSpPr>
      <p:sp>
        <p:nvSpPr>
          <p:cNvPr id="644" name="Google Shape;644;gd2c5ee54da_0_17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45" name="Google Shape;645;gd2c5ee54da_0_17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Here are some guidelines for spacing in your body text, so paragraphs of text.</a:t>
            </a:r>
            <a:endParaRPr/>
          </a:p>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Be generous with whitespace</a:t>
            </a:r>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Always leave margins around body text</a:t>
            </a:r>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Never pack it tightly against an edge</a:t>
            </a:r>
            <a:endParaRPr/>
          </a:p>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Use generous leading</a:t>
            </a:r>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Make sure body text is not crowded</a:t>
            </a:r>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CSS: line-height: 120% or more (20/24)</a:t>
            </a:r>
            <a:endParaRPr/>
          </a:p>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Keep text paragraphs narrow</a:t>
            </a:r>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About 60 - 75 characters / 12 - 15 words</a:t>
            </a:r>
            <a:endParaRPr/>
          </a:p>
          <a:p>
            <a:pPr indent="0" lvl="1" marL="45720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Generally easier to read.</a:t>
            </a:r>
            <a:endParaRPr/>
          </a:p>
        </p:txBody>
      </p:sp>
      <p:sp>
        <p:nvSpPr>
          <p:cNvPr id="646" name="Google Shape;646;gd2c5ee54da_0_17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1" name="Shape 651"/>
        <p:cNvGrpSpPr/>
        <p:nvPr/>
      </p:nvGrpSpPr>
      <p:grpSpPr>
        <a:xfrm>
          <a:off x="0" y="0"/>
          <a:ext cx="0" cy="0"/>
          <a:chOff x="0" y="0"/>
          <a:chExt cx="0" cy="0"/>
        </a:xfrm>
      </p:grpSpPr>
      <p:sp>
        <p:nvSpPr>
          <p:cNvPr id="652" name="Google Shape;652;gd2c5ee54da_0_17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53" name="Google Shape;653;gd2c5ee54da_0_17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Google has an outstanding fonts library</a:t>
            </a:r>
            <a:endParaRPr/>
          </a:p>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You can browse fonts and get the code to embed them into your webpage</a:t>
            </a:r>
            <a:endParaRPr b="0" i="0" sz="1200" u="none" cap="none" strike="noStrike">
              <a:solidFill>
                <a:schemeClr val="dk1"/>
              </a:solidFill>
              <a:latin typeface="Calibri"/>
              <a:ea typeface="Calibri"/>
              <a:cs typeface="Calibri"/>
              <a:sym typeface="Calibri"/>
            </a:endParaRPr>
          </a:p>
        </p:txBody>
      </p:sp>
      <p:sp>
        <p:nvSpPr>
          <p:cNvPr id="654" name="Google Shape;654;gd2c5ee54da_0_17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0" name="Shape 660"/>
        <p:cNvGrpSpPr/>
        <p:nvPr/>
      </p:nvGrpSpPr>
      <p:grpSpPr>
        <a:xfrm>
          <a:off x="0" y="0"/>
          <a:ext cx="0" cy="0"/>
          <a:chOff x="0" y="0"/>
          <a:chExt cx="0" cy="0"/>
        </a:xfrm>
      </p:grpSpPr>
      <p:sp>
        <p:nvSpPr>
          <p:cNvPr id="661" name="Google Shape;661;gd2c5ee54da_0_18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62" name="Google Shape;662;gd2c5ee54da_0_18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When you select a font through Google Fonts, you can browse fonts that pair well with the one you selected.</a:t>
            </a:r>
            <a:endParaRPr b="0" i="0" sz="1200" u="none" cap="none" strike="noStrike">
              <a:solidFill>
                <a:schemeClr val="dk1"/>
              </a:solidFill>
              <a:latin typeface="Calibri"/>
              <a:ea typeface="Calibri"/>
              <a:cs typeface="Calibri"/>
              <a:sym typeface="Calibri"/>
            </a:endParaRPr>
          </a:p>
        </p:txBody>
      </p:sp>
      <p:sp>
        <p:nvSpPr>
          <p:cNvPr id="663" name="Google Shape;663;gd2c5ee54da_0_18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8" name="Shape 668"/>
        <p:cNvGrpSpPr/>
        <p:nvPr/>
      </p:nvGrpSpPr>
      <p:grpSpPr>
        <a:xfrm>
          <a:off x="0" y="0"/>
          <a:ext cx="0" cy="0"/>
          <a:chOff x="0" y="0"/>
          <a:chExt cx="0" cy="0"/>
        </a:xfrm>
      </p:grpSpPr>
      <p:sp>
        <p:nvSpPr>
          <p:cNvPr id="669" name="Google Shape;669;gd2c5ee54da_0_19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70" name="Google Shape;670;gd2c5ee54da_0_19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71" name="Google Shape;671;gd2c5ee54da_0_19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7" name="Shape 677"/>
        <p:cNvGrpSpPr/>
        <p:nvPr/>
      </p:nvGrpSpPr>
      <p:grpSpPr>
        <a:xfrm>
          <a:off x="0" y="0"/>
          <a:ext cx="0" cy="0"/>
          <a:chOff x="0" y="0"/>
          <a:chExt cx="0" cy="0"/>
        </a:xfrm>
      </p:grpSpPr>
      <p:sp>
        <p:nvSpPr>
          <p:cNvPr id="678" name="Google Shape;678;g121a6c297a7_0_9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9" name="Google Shape;679;g121a6c297a7_0_90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4" name="Shape 684"/>
        <p:cNvGrpSpPr/>
        <p:nvPr/>
      </p:nvGrpSpPr>
      <p:grpSpPr>
        <a:xfrm>
          <a:off x="0" y="0"/>
          <a:ext cx="0" cy="0"/>
          <a:chOff x="0" y="0"/>
          <a:chExt cx="0" cy="0"/>
        </a:xfrm>
      </p:grpSpPr>
      <p:sp>
        <p:nvSpPr>
          <p:cNvPr id="685" name="Google Shape;685;g74825cb523_2_1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86" name="Google Shape;686;g74825cb523_2_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1" name="Shape 691"/>
        <p:cNvGrpSpPr/>
        <p:nvPr/>
      </p:nvGrpSpPr>
      <p:grpSpPr>
        <a:xfrm>
          <a:off x="0" y="0"/>
          <a:ext cx="0" cy="0"/>
          <a:chOff x="0" y="0"/>
          <a:chExt cx="0" cy="0"/>
        </a:xfrm>
      </p:grpSpPr>
      <p:sp>
        <p:nvSpPr>
          <p:cNvPr id="692" name="Google Shape;692;g74825cb523_2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3" name="Google Shape;693;g74825cb523_2_2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7" name="Shape 697"/>
        <p:cNvGrpSpPr/>
        <p:nvPr/>
      </p:nvGrpSpPr>
      <p:grpSpPr>
        <a:xfrm>
          <a:off x="0" y="0"/>
          <a:ext cx="0" cy="0"/>
          <a:chOff x="0" y="0"/>
          <a:chExt cx="0" cy="0"/>
        </a:xfrm>
      </p:grpSpPr>
      <p:sp>
        <p:nvSpPr>
          <p:cNvPr id="698" name="Google Shape;698;g74825cb523_2_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99" name="Google Shape;699;g74825cb523_2_2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00" name="Google Shape;700;g74825cb523_2_2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121a6c297a7_0_60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4" name="Google Shape;104;g121a6c297a7_0_60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A lot of information. Where should you look first? No text is the most important based on color, size, bold,relationship to each other. Nothing stands out.</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No chunking of information to simplify</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Make sure you have white space</a:t>
            </a:r>
            <a:endParaRPr/>
          </a:p>
        </p:txBody>
      </p:sp>
      <p:sp>
        <p:nvSpPr>
          <p:cNvPr id="105" name="Google Shape;105;g121a6c297a7_0_60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4" name="Shape 704"/>
        <p:cNvGrpSpPr/>
        <p:nvPr/>
      </p:nvGrpSpPr>
      <p:grpSpPr>
        <a:xfrm>
          <a:off x="0" y="0"/>
          <a:ext cx="0" cy="0"/>
          <a:chOff x="0" y="0"/>
          <a:chExt cx="0" cy="0"/>
        </a:xfrm>
      </p:grpSpPr>
      <p:sp>
        <p:nvSpPr>
          <p:cNvPr id="705" name="Google Shape;705;g74825cb523_2_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06" name="Google Shape;706;g74825cb523_2_5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What are the values of this website?</a:t>
            </a:r>
            <a:endParaRPr/>
          </a:p>
        </p:txBody>
      </p:sp>
      <p:sp>
        <p:nvSpPr>
          <p:cNvPr id="707" name="Google Shape;707;g74825cb523_2_5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1" name="Shape 711"/>
        <p:cNvGrpSpPr/>
        <p:nvPr/>
      </p:nvGrpSpPr>
      <p:grpSpPr>
        <a:xfrm>
          <a:off x="0" y="0"/>
          <a:ext cx="0" cy="0"/>
          <a:chOff x="0" y="0"/>
          <a:chExt cx="0" cy="0"/>
        </a:xfrm>
      </p:grpSpPr>
      <p:sp>
        <p:nvSpPr>
          <p:cNvPr id="712" name="Google Shape;712;g121a6c297a7_0_9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13" name="Google Shape;713;g121a6c297a7_0_91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14" name="Google Shape;714;g121a6c297a7_0_91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7" name="Shape 717"/>
        <p:cNvGrpSpPr/>
        <p:nvPr/>
      </p:nvGrpSpPr>
      <p:grpSpPr>
        <a:xfrm>
          <a:off x="0" y="0"/>
          <a:ext cx="0" cy="0"/>
          <a:chOff x="0" y="0"/>
          <a:chExt cx="0" cy="0"/>
        </a:xfrm>
      </p:grpSpPr>
      <p:sp>
        <p:nvSpPr>
          <p:cNvPr id="718" name="Google Shape;718;g121a6c297a7_0_9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19" name="Google Shape;719;g121a6c297a7_0_91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20" name="Google Shape;720;g121a6c297a7_0_91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3" name="Shape 723"/>
        <p:cNvGrpSpPr/>
        <p:nvPr/>
      </p:nvGrpSpPr>
      <p:grpSpPr>
        <a:xfrm>
          <a:off x="0" y="0"/>
          <a:ext cx="0" cy="0"/>
          <a:chOff x="0" y="0"/>
          <a:chExt cx="0" cy="0"/>
        </a:xfrm>
      </p:grpSpPr>
      <p:sp>
        <p:nvSpPr>
          <p:cNvPr id="724" name="Google Shape;724;g74825cb523_2_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25" name="Google Shape;725;g74825cb523_2_4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26" name="Google Shape;726;g74825cb523_2_4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0" name="Shape 730"/>
        <p:cNvGrpSpPr/>
        <p:nvPr/>
      </p:nvGrpSpPr>
      <p:grpSpPr>
        <a:xfrm>
          <a:off x="0" y="0"/>
          <a:ext cx="0" cy="0"/>
          <a:chOff x="0" y="0"/>
          <a:chExt cx="0" cy="0"/>
        </a:xfrm>
      </p:grpSpPr>
      <p:sp>
        <p:nvSpPr>
          <p:cNvPr id="731" name="Google Shape;731;g74825cb523_2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2" name="Google Shape;732;g74825cb523_2_4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6" name="Shape 736"/>
        <p:cNvGrpSpPr/>
        <p:nvPr/>
      </p:nvGrpSpPr>
      <p:grpSpPr>
        <a:xfrm>
          <a:off x="0" y="0"/>
          <a:ext cx="0" cy="0"/>
          <a:chOff x="0" y="0"/>
          <a:chExt cx="0" cy="0"/>
        </a:xfrm>
      </p:grpSpPr>
      <p:sp>
        <p:nvSpPr>
          <p:cNvPr id="737" name="Google Shape;737;g74825cb523_2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8" name="Google Shape;738;g74825cb523_2_6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2" name="Shape 742"/>
        <p:cNvGrpSpPr/>
        <p:nvPr/>
      </p:nvGrpSpPr>
      <p:grpSpPr>
        <a:xfrm>
          <a:off x="0" y="0"/>
          <a:ext cx="0" cy="0"/>
          <a:chOff x="0" y="0"/>
          <a:chExt cx="0" cy="0"/>
        </a:xfrm>
      </p:grpSpPr>
      <p:sp>
        <p:nvSpPr>
          <p:cNvPr id="743" name="Google Shape;743;g74825cb523_2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4" name="Google Shape;744;g74825cb523_2_6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9" name="Shape 749"/>
        <p:cNvGrpSpPr/>
        <p:nvPr/>
      </p:nvGrpSpPr>
      <p:grpSpPr>
        <a:xfrm>
          <a:off x="0" y="0"/>
          <a:ext cx="0" cy="0"/>
          <a:chOff x="0" y="0"/>
          <a:chExt cx="0" cy="0"/>
        </a:xfrm>
      </p:grpSpPr>
      <p:sp>
        <p:nvSpPr>
          <p:cNvPr id="750" name="Google Shape;750;g74825cb523_2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1" name="Google Shape;751;g74825cb523_2_7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6" name="Shape 756"/>
        <p:cNvGrpSpPr/>
        <p:nvPr/>
      </p:nvGrpSpPr>
      <p:grpSpPr>
        <a:xfrm>
          <a:off x="0" y="0"/>
          <a:ext cx="0" cy="0"/>
          <a:chOff x="0" y="0"/>
          <a:chExt cx="0" cy="0"/>
        </a:xfrm>
      </p:grpSpPr>
      <p:sp>
        <p:nvSpPr>
          <p:cNvPr id="757" name="Google Shape;757;g74825cb523_2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8" name="Google Shape;758;g74825cb523_2_8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3" name="Shape 763"/>
        <p:cNvGrpSpPr/>
        <p:nvPr/>
      </p:nvGrpSpPr>
      <p:grpSpPr>
        <a:xfrm>
          <a:off x="0" y="0"/>
          <a:ext cx="0" cy="0"/>
          <a:chOff x="0" y="0"/>
          <a:chExt cx="0" cy="0"/>
        </a:xfrm>
      </p:grpSpPr>
      <p:sp>
        <p:nvSpPr>
          <p:cNvPr id="764" name="Google Shape;764;g148a92f28b2_0_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65" name="Google Shape;765;g148a92f28b2_0_5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66" name="Google Shape;766;g148a92f28b2_0_5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121a6c297a7_0_6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2" name="Google Shape;112;g121a6c297a7_0_61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Hierarchy. What do you want the user to see first? My search pattern is:  and that’s intentional</a:t>
            </a:r>
            <a:endParaRPr/>
          </a:p>
          <a:p>
            <a:pPr indent="0" lvl="0" marL="0" rtl="0" algn="l">
              <a:spcBef>
                <a:spcPts val="0"/>
              </a:spcBef>
              <a:spcAft>
                <a:spcPts val="0"/>
              </a:spcAft>
              <a:buNone/>
            </a:pPr>
            <a:r>
              <a:t/>
            </a:r>
            <a:endParaRPr/>
          </a:p>
          <a:p>
            <a:pPr indent="0" lvl="0" marL="0" marR="0" rtl="0" algn="l">
              <a:lnSpc>
                <a:spcPct val="100000"/>
              </a:lnSpc>
              <a:spcBef>
                <a:spcPts val="0"/>
              </a:spcBef>
              <a:spcAft>
                <a:spcPts val="0"/>
              </a:spcAft>
              <a:buClr>
                <a:schemeClr val="dk1"/>
              </a:buClr>
              <a:buSzPts val="1200"/>
              <a:buFont typeface="Calibri"/>
              <a:buNone/>
            </a:pPr>
            <a:r>
              <a:rPr lang="en-US"/>
              <a:t>Scanning patterns start at the top left. Where does the user’s eye go next? Image Title next, then the bold title on the lower left, then the right titles. (banner blindness!)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Type is guiding your eye before you even read it.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Whitespace. Build hierarchy, relationships, and helps to not overwhelm.</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13" name="Google Shape;113;g121a6c297a7_0_61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0" name="Shape 770"/>
        <p:cNvGrpSpPr/>
        <p:nvPr/>
      </p:nvGrpSpPr>
      <p:grpSpPr>
        <a:xfrm>
          <a:off x="0" y="0"/>
          <a:ext cx="0" cy="0"/>
          <a:chOff x="0" y="0"/>
          <a:chExt cx="0" cy="0"/>
        </a:xfrm>
      </p:grpSpPr>
      <p:sp>
        <p:nvSpPr>
          <p:cNvPr id="771" name="Google Shape;771;g74825cb523_2_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72" name="Google Shape;772;g74825cb523_2_5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73" name="Google Shape;773;g74825cb523_2_5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121a6c297a7_0_6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9" name="Google Shape;119;g121a6c297a7_0_62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How can we build a hierarchy to structure information and guide people’s eyes?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Also, directing gaze, top left corner</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All of these use white space</a:t>
            </a:r>
            <a:endParaRPr/>
          </a:p>
          <a:p>
            <a:pPr indent="0" lvl="0" marL="0" rtl="0" algn="l">
              <a:spcBef>
                <a:spcPts val="0"/>
              </a:spcBef>
              <a:spcAft>
                <a:spcPts val="0"/>
              </a:spcAft>
              <a:buNone/>
            </a:pPr>
            <a:r>
              <a:t/>
            </a:r>
            <a:endParaRPr/>
          </a:p>
          <a:p>
            <a:pPr indent="0" lvl="0" marL="0" marR="0" rtl="0" algn="l">
              <a:lnSpc>
                <a:spcPct val="100000"/>
              </a:lnSpc>
              <a:spcBef>
                <a:spcPts val="0"/>
              </a:spcBef>
              <a:spcAft>
                <a:spcPts val="0"/>
              </a:spcAft>
              <a:buClr>
                <a:schemeClr val="dk1"/>
              </a:buClr>
              <a:buSzPts val="1200"/>
              <a:buFont typeface="Calibri"/>
              <a:buNone/>
            </a:pPr>
            <a:r>
              <a:rPr lang="en-US"/>
              <a:t>Use of symmetry- asymmetry makes us uncomfortable, draws attention to things.</a:t>
            </a:r>
            <a:endParaRPr/>
          </a:p>
          <a:p>
            <a:pPr indent="0" lvl="0" marL="0" rtl="0" algn="l">
              <a:spcBef>
                <a:spcPts val="0"/>
              </a:spcBef>
              <a:spcAft>
                <a:spcPts val="0"/>
              </a:spcAft>
              <a:buNone/>
            </a:pPr>
            <a:r>
              <a:t/>
            </a:r>
            <a:endParaRPr/>
          </a:p>
        </p:txBody>
      </p:sp>
      <p:sp>
        <p:nvSpPr>
          <p:cNvPr id="120" name="Google Shape;120;g121a6c297a7_0_62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3" name="Shape 13"/>
        <p:cNvGrpSpPr/>
        <p:nvPr/>
      </p:nvGrpSpPr>
      <p:grpSpPr>
        <a:xfrm>
          <a:off x="0" y="0"/>
          <a:ext cx="0" cy="0"/>
          <a:chOff x="0" y="0"/>
          <a:chExt cx="0" cy="0"/>
        </a:xfrm>
      </p:grpSpPr>
      <p:sp>
        <p:nvSpPr>
          <p:cNvPr id="14" name="Google Shape;14;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atin typeface="Montserrat"/>
                <a:ea typeface="Montserrat"/>
                <a:cs typeface="Montserrat"/>
                <a:sym typeface="Montserrat"/>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5" name="Google Shape;15;p2"/>
          <p:cNvSpPr txBox="1"/>
          <p:nvPr>
            <p:ph idx="1" type="subTitle"/>
          </p:nvPr>
        </p:nvSpPr>
        <p:spPr>
          <a:xfrm>
            <a:off x="311700" y="2834125"/>
            <a:ext cx="8520600" cy="1081200"/>
          </a:xfrm>
          <a:prstGeom prst="rect">
            <a:avLst/>
          </a:prstGeom>
        </p:spPr>
        <p:txBody>
          <a:bodyPr anchorCtr="0" anchor="t" bIns="91425" lIns="91425" spcFirstLastPara="1" rIns="91425" wrap="square" tIns="91425">
            <a:normAutofit/>
          </a:bodyPr>
          <a:lstStyle>
            <a:lvl1pPr lvl="0" algn="ctr">
              <a:lnSpc>
                <a:spcPct val="95000"/>
              </a:lnSpc>
              <a:spcBef>
                <a:spcPts val="0"/>
              </a:spcBef>
              <a:spcAft>
                <a:spcPts val="0"/>
              </a:spcAft>
              <a:buSzPts val="2800"/>
              <a:buNone/>
              <a:defRPr sz="2080">
                <a:latin typeface="Montserrat"/>
                <a:ea typeface="Montserrat"/>
                <a:cs typeface="Montserrat"/>
                <a:sym typeface="Montserrat"/>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6" name="Google Shape;16;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8" name="Shape 48"/>
        <p:cNvGrpSpPr/>
        <p:nvPr/>
      </p:nvGrpSpPr>
      <p:grpSpPr>
        <a:xfrm>
          <a:off x="0" y="0"/>
          <a:ext cx="0" cy="0"/>
          <a:chOff x="0" y="0"/>
          <a:chExt cx="0" cy="0"/>
        </a:xfrm>
      </p:grpSpPr>
      <p:sp>
        <p:nvSpPr>
          <p:cNvPr id="49" name="Google Shape;49;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0" name="Google Shape;50;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1" name="Google Shape;51;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 name="Shape 52"/>
        <p:cNvGrpSpPr/>
        <p:nvPr/>
      </p:nvGrpSpPr>
      <p:grpSpPr>
        <a:xfrm>
          <a:off x="0" y="0"/>
          <a:ext cx="0" cy="0"/>
          <a:chOff x="0" y="0"/>
          <a:chExt cx="0" cy="0"/>
        </a:xfrm>
      </p:grpSpPr>
      <p:sp>
        <p:nvSpPr>
          <p:cNvPr id="53" name="Google Shape;53;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4" name="Shape 54"/>
        <p:cNvGrpSpPr/>
        <p:nvPr/>
      </p:nvGrpSpPr>
      <p:grpSpPr>
        <a:xfrm>
          <a:off x="0" y="0"/>
          <a:ext cx="0" cy="0"/>
          <a:chOff x="0" y="0"/>
          <a:chExt cx="0" cy="0"/>
        </a:xfrm>
      </p:grpSpPr>
      <p:sp>
        <p:nvSpPr>
          <p:cNvPr id="55" name="Google Shape;55;p13"/>
          <p:cNvSpPr txBox="1"/>
          <p:nvPr>
            <p:ph type="title"/>
          </p:nvPr>
        </p:nvSpPr>
        <p:spPr>
          <a:xfrm>
            <a:off x="457200" y="368972"/>
            <a:ext cx="8229600" cy="717900"/>
          </a:xfrm>
          <a:prstGeom prst="rect">
            <a:avLst/>
          </a:prstGeom>
          <a:noFill/>
          <a:ln>
            <a:noFill/>
          </a:ln>
        </p:spPr>
        <p:txBody>
          <a:bodyPr anchorCtr="0" anchor="ctr" bIns="91425" lIns="91425" spcFirstLastPara="1" rIns="91425" wrap="square" tIns="91425">
            <a:normAutofit/>
          </a:bodyPr>
          <a:lstStyle>
            <a:lvl1pPr lvl="0" marR="0" rtl="0" algn="ctr">
              <a:spcBef>
                <a:spcPts val="0"/>
              </a:spcBef>
              <a:spcAft>
                <a:spcPts val="0"/>
              </a:spcAft>
              <a:buClr>
                <a:schemeClr val="dk1"/>
              </a:buClr>
              <a:buSzPts val="4000"/>
              <a:buFont typeface="Oswald"/>
              <a:buNone/>
              <a:defRPr i="0" sz="4000" u="none" cap="none" strike="noStrike">
                <a:solidFill>
                  <a:schemeClr val="dk1"/>
                </a:solidFill>
                <a:latin typeface="Oswald"/>
                <a:ea typeface="Oswald"/>
                <a:cs typeface="Oswald"/>
                <a:sym typeface="Oswald"/>
              </a:defRPr>
            </a:lvl1pPr>
            <a:lvl2pPr lvl="1" rtl="0">
              <a:spcBef>
                <a:spcPts val="0"/>
              </a:spcBef>
              <a:spcAft>
                <a:spcPts val="0"/>
              </a:spcAft>
              <a:buSzPts val="2800"/>
              <a:buFont typeface="Oswald"/>
              <a:buNone/>
              <a:defRPr sz="1800">
                <a:latin typeface="Oswald"/>
                <a:ea typeface="Oswald"/>
                <a:cs typeface="Oswald"/>
                <a:sym typeface="Oswald"/>
              </a:defRPr>
            </a:lvl2pPr>
            <a:lvl3pPr lvl="2" rtl="0">
              <a:spcBef>
                <a:spcPts val="0"/>
              </a:spcBef>
              <a:spcAft>
                <a:spcPts val="0"/>
              </a:spcAft>
              <a:buSzPts val="2800"/>
              <a:buFont typeface="Oswald"/>
              <a:buNone/>
              <a:defRPr sz="1800">
                <a:latin typeface="Oswald"/>
                <a:ea typeface="Oswald"/>
                <a:cs typeface="Oswald"/>
                <a:sym typeface="Oswald"/>
              </a:defRPr>
            </a:lvl3pPr>
            <a:lvl4pPr lvl="3" rtl="0">
              <a:spcBef>
                <a:spcPts val="0"/>
              </a:spcBef>
              <a:spcAft>
                <a:spcPts val="0"/>
              </a:spcAft>
              <a:buSzPts val="2800"/>
              <a:buFont typeface="Oswald"/>
              <a:buNone/>
              <a:defRPr sz="1800">
                <a:latin typeface="Oswald"/>
                <a:ea typeface="Oswald"/>
                <a:cs typeface="Oswald"/>
                <a:sym typeface="Oswald"/>
              </a:defRPr>
            </a:lvl4pPr>
            <a:lvl5pPr lvl="4" rtl="0">
              <a:spcBef>
                <a:spcPts val="0"/>
              </a:spcBef>
              <a:spcAft>
                <a:spcPts val="0"/>
              </a:spcAft>
              <a:buSzPts val="2800"/>
              <a:buFont typeface="Oswald"/>
              <a:buNone/>
              <a:defRPr sz="1800">
                <a:latin typeface="Oswald"/>
                <a:ea typeface="Oswald"/>
                <a:cs typeface="Oswald"/>
                <a:sym typeface="Oswald"/>
              </a:defRPr>
            </a:lvl5pPr>
            <a:lvl6pPr lvl="5" rtl="0">
              <a:spcBef>
                <a:spcPts val="0"/>
              </a:spcBef>
              <a:spcAft>
                <a:spcPts val="0"/>
              </a:spcAft>
              <a:buSzPts val="2800"/>
              <a:buFont typeface="Oswald"/>
              <a:buNone/>
              <a:defRPr sz="1800">
                <a:latin typeface="Oswald"/>
                <a:ea typeface="Oswald"/>
                <a:cs typeface="Oswald"/>
                <a:sym typeface="Oswald"/>
              </a:defRPr>
            </a:lvl6pPr>
            <a:lvl7pPr lvl="6" rtl="0">
              <a:spcBef>
                <a:spcPts val="0"/>
              </a:spcBef>
              <a:spcAft>
                <a:spcPts val="0"/>
              </a:spcAft>
              <a:buSzPts val="2800"/>
              <a:buFont typeface="Oswald"/>
              <a:buNone/>
              <a:defRPr sz="1800">
                <a:latin typeface="Oswald"/>
                <a:ea typeface="Oswald"/>
                <a:cs typeface="Oswald"/>
                <a:sym typeface="Oswald"/>
              </a:defRPr>
            </a:lvl7pPr>
            <a:lvl8pPr lvl="7" rtl="0">
              <a:spcBef>
                <a:spcPts val="0"/>
              </a:spcBef>
              <a:spcAft>
                <a:spcPts val="0"/>
              </a:spcAft>
              <a:buSzPts val="2800"/>
              <a:buFont typeface="Oswald"/>
              <a:buNone/>
              <a:defRPr sz="1800">
                <a:latin typeface="Oswald"/>
                <a:ea typeface="Oswald"/>
                <a:cs typeface="Oswald"/>
                <a:sym typeface="Oswald"/>
              </a:defRPr>
            </a:lvl8pPr>
            <a:lvl9pPr lvl="8" rtl="0">
              <a:spcBef>
                <a:spcPts val="0"/>
              </a:spcBef>
              <a:spcAft>
                <a:spcPts val="0"/>
              </a:spcAft>
              <a:buSzPts val="2800"/>
              <a:buFont typeface="Oswald"/>
              <a:buNone/>
              <a:defRPr sz="1800">
                <a:latin typeface="Oswald"/>
                <a:ea typeface="Oswald"/>
                <a:cs typeface="Oswald"/>
                <a:sym typeface="Oswald"/>
              </a:defRPr>
            </a:lvl9pPr>
          </a:lstStyle>
          <a:p/>
        </p:txBody>
      </p:sp>
      <p:sp>
        <p:nvSpPr>
          <p:cNvPr id="56" name="Google Shape;56;p13"/>
          <p:cNvSpPr txBox="1"/>
          <p:nvPr>
            <p:ph idx="1" type="body"/>
          </p:nvPr>
        </p:nvSpPr>
        <p:spPr>
          <a:xfrm>
            <a:off x="457200" y="1208943"/>
            <a:ext cx="8229600" cy="1621800"/>
          </a:xfrm>
          <a:prstGeom prst="rect">
            <a:avLst/>
          </a:prstGeom>
          <a:noFill/>
          <a:ln>
            <a:noFill/>
          </a:ln>
        </p:spPr>
        <p:txBody>
          <a:bodyPr anchorCtr="0" anchor="t" bIns="91425" lIns="91425" spcFirstLastPara="1" rIns="91425" wrap="square" tIns="91425">
            <a:normAutofit/>
          </a:bodyPr>
          <a:lstStyle>
            <a:lvl1pPr indent="-342900" lvl="0" marL="457200" rtl="0">
              <a:spcBef>
                <a:spcPts val="0"/>
              </a:spcBef>
              <a:spcAft>
                <a:spcPts val="0"/>
              </a:spcAft>
              <a:buClr>
                <a:srgbClr val="666666"/>
              </a:buClr>
              <a:buSzPts val="1800"/>
              <a:buFont typeface="Arial"/>
              <a:buChar char="●"/>
              <a:defRPr b="0">
                <a:solidFill>
                  <a:schemeClr val="dk1"/>
                </a:solidFill>
              </a:defRPr>
            </a:lvl1pPr>
            <a:lvl2pPr indent="-361950" lvl="1" marL="914400" rtl="0">
              <a:spcBef>
                <a:spcPts val="800"/>
              </a:spcBef>
              <a:spcAft>
                <a:spcPts val="0"/>
              </a:spcAft>
              <a:buClr>
                <a:schemeClr val="dk1"/>
              </a:buClr>
              <a:buSzPts val="2100"/>
              <a:buFont typeface="Arial"/>
              <a:buChar char="-"/>
              <a:defRPr sz="1800">
                <a:solidFill>
                  <a:schemeClr val="dk1"/>
                </a:solidFill>
              </a:defRPr>
            </a:lvl2pPr>
            <a:lvl3pPr indent="-355600" lvl="2" marL="1371600" marR="0" rtl="0" algn="l">
              <a:lnSpc>
                <a:spcPct val="115000"/>
              </a:lnSpc>
              <a:spcBef>
                <a:spcPts val="800"/>
              </a:spcBef>
              <a:spcAft>
                <a:spcPts val="0"/>
              </a:spcAft>
              <a:buClr>
                <a:schemeClr val="dk1"/>
              </a:buClr>
              <a:buSzPts val="2000"/>
              <a:buChar char="-"/>
              <a:defRPr i="0" sz="2000" u="none" cap="none" strike="noStrike">
                <a:solidFill>
                  <a:schemeClr val="dk1"/>
                </a:solidFill>
              </a:defRPr>
            </a:lvl3pPr>
            <a:lvl4pPr indent="-355600" lvl="3" marL="1828800" marR="0" rtl="0" algn="l">
              <a:lnSpc>
                <a:spcPct val="115000"/>
              </a:lnSpc>
              <a:spcBef>
                <a:spcPts val="1000"/>
              </a:spcBef>
              <a:spcAft>
                <a:spcPts val="0"/>
              </a:spcAft>
              <a:buClr>
                <a:schemeClr val="dk1"/>
              </a:buClr>
              <a:buSzPts val="2000"/>
              <a:buChar char="-"/>
              <a:defRPr i="0" sz="2000" u="none" cap="none" strike="noStrike">
                <a:solidFill>
                  <a:schemeClr val="dk1"/>
                </a:solidFill>
              </a:defRPr>
            </a:lvl4pPr>
            <a:lvl5pPr indent="-355600" lvl="4" marL="2286000" marR="0" rtl="0" algn="l">
              <a:lnSpc>
                <a:spcPct val="115000"/>
              </a:lnSpc>
              <a:spcBef>
                <a:spcPts val="10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15000"/>
              </a:lnSpc>
              <a:spcBef>
                <a:spcPts val="10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15000"/>
              </a:lnSpc>
              <a:spcBef>
                <a:spcPts val="10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15000"/>
              </a:lnSpc>
              <a:spcBef>
                <a:spcPts val="10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15000"/>
              </a:lnSpc>
              <a:spcBef>
                <a:spcPts val="1000"/>
              </a:spcBef>
              <a:spcAft>
                <a:spcPts val="100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7" name="Google Shape;57;p13"/>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sp>
        <p:nvSpPr>
          <p:cNvPr id="18" name="Google Shape;18;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atin typeface="Montserrat"/>
                <a:ea typeface="Montserrat"/>
                <a:cs typeface="Montserrat"/>
                <a:sym typeface="Montserrat"/>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9" name="Google Shape;19;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sp>
        <p:nvSpPr>
          <p:cNvPr id="21" name="Google Shape;21;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atin typeface="Montserrat"/>
                <a:ea typeface="Montserrat"/>
                <a:cs typeface="Montserrat"/>
                <a:sym typeface="Montserrat"/>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4"/>
          <p:cNvSpPr txBox="1"/>
          <p:nvPr>
            <p:ph idx="1" type="body"/>
          </p:nvPr>
        </p:nvSpPr>
        <p:spPr>
          <a:xfrm>
            <a:off x="311700" y="1152475"/>
            <a:ext cx="8520600" cy="36372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Clr>
                <a:srgbClr val="3C78D8"/>
              </a:buClr>
              <a:buSzPts val="1800"/>
              <a:buFont typeface="Montserrat"/>
              <a:buAutoNum type="arabicPeriod"/>
              <a:defRPr>
                <a:latin typeface="Montserrat"/>
                <a:ea typeface="Montserrat"/>
                <a:cs typeface="Montserrat"/>
                <a:sym typeface="Montserrat"/>
              </a:defRPr>
            </a:lvl1pPr>
            <a:lvl2pPr indent="-317500" lvl="1" marL="914400">
              <a:spcBef>
                <a:spcPts val="0"/>
              </a:spcBef>
              <a:spcAft>
                <a:spcPts val="0"/>
              </a:spcAft>
              <a:buClr>
                <a:srgbClr val="3D85C6"/>
              </a:buClr>
              <a:buSzPts val="1400"/>
              <a:buFont typeface="Montserrat"/>
              <a:buAutoNum type="alphaLcPeriod"/>
              <a:defRPr sz="1600">
                <a:latin typeface="Montserrat"/>
                <a:ea typeface="Montserrat"/>
                <a:cs typeface="Montserrat"/>
                <a:sym typeface="Montserrat"/>
              </a:defRPr>
            </a:lvl2pPr>
            <a:lvl3pPr indent="-317500" lvl="2" marL="1371600">
              <a:spcBef>
                <a:spcPts val="0"/>
              </a:spcBef>
              <a:spcAft>
                <a:spcPts val="0"/>
              </a:spcAft>
              <a:buSzPts val="1400"/>
              <a:buAutoNum type="romanLcPeriod"/>
              <a:defRPr>
                <a:latin typeface="Montserrat"/>
                <a:ea typeface="Montserrat"/>
                <a:cs typeface="Montserrat"/>
                <a:sym typeface="Montserrat"/>
              </a:defRPr>
            </a:lvl3pPr>
            <a:lvl4pPr indent="-317500" lvl="3" marL="1828800">
              <a:spcBef>
                <a:spcPts val="0"/>
              </a:spcBef>
              <a:spcAft>
                <a:spcPts val="0"/>
              </a:spcAft>
              <a:buSzPts val="1400"/>
              <a:buAutoNum type="arabicPeriod"/>
              <a:defRPr/>
            </a:lvl4pPr>
            <a:lvl5pPr indent="-317500" lvl="4" marL="2286000">
              <a:spcBef>
                <a:spcPts val="0"/>
              </a:spcBef>
              <a:spcAft>
                <a:spcPts val="0"/>
              </a:spcAft>
              <a:buSzPts val="1400"/>
              <a:buAutoNum type="alphaLcPeriod"/>
              <a:defRPr/>
            </a:lvl5pPr>
            <a:lvl6pPr indent="-317500" lvl="5" marL="2743200">
              <a:spcBef>
                <a:spcPts val="0"/>
              </a:spcBef>
              <a:spcAft>
                <a:spcPts val="0"/>
              </a:spcAft>
              <a:buSzPts val="1400"/>
              <a:buAutoNum type="romanLcPeriod"/>
              <a:defRPr/>
            </a:lvl6pPr>
            <a:lvl7pPr indent="-317500" lvl="6" marL="3200400">
              <a:spcBef>
                <a:spcPts val="0"/>
              </a:spcBef>
              <a:spcAft>
                <a:spcPts val="0"/>
              </a:spcAft>
              <a:buSzPts val="1400"/>
              <a:buAutoNum type="arabicPeriod"/>
              <a:defRPr/>
            </a:lvl7pPr>
            <a:lvl8pPr indent="-317500" lvl="7" marL="3657600">
              <a:spcBef>
                <a:spcPts val="0"/>
              </a:spcBef>
              <a:spcAft>
                <a:spcPts val="0"/>
              </a:spcAft>
              <a:buSzPts val="1400"/>
              <a:buAutoNum type="alphaLcPeriod"/>
              <a:defRPr/>
            </a:lvl8pPr>
            <a:lvl9pPr indent="-317500" lvl="8" marL="4114800">
              <a:spcBef>
                <a:spcPts val="0"/>
              </a:spcBef>
              <a:spcAft>
                <a:spcPts val="0"/>
              </a:spcAft>
              <a:buSzPts val="1400"/>
              <a:buAutoNum type="romanLcPeriod"/>
              <a:defRPr/>
            </a:lvl9pPr>
          </a:lstStyle>
          <a:p/>
        </p:txBody>
      </p:sp>
      <p:sp>
        <p:nvSpPr>
          <p:cNvPr id="23" name="Google Shape;23;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atin typeface="Montserrat"/>
                <a:ea typeface="Montserrat"/>
                <a:cs typeface="Montserrat"/>
                <a:sym typeface="Montserrat"/>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6" name="Google Shape;26;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600">
                <a:latin typeface="Montserrat"/>
                <a:ea typeface="Montserrat"/>
                <a:cs typeface="Montserrat"/>
                <a:sym typeface="Montserrat"/>
              </a:defRPr>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7" name="Google Shape;27;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600">
                <a:latin typeface="Montserrat"/>
                <a:ea typeface="Montserrat"/>
                <a:cs typeface="Montserrat"/>
                <a:sym typeface="Montserrat"/>
              </a:defRPr>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8" name="Google Shape;28;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 name="Shape 29"/>
        <p:cNvGrpSpPr/>
        <p:nvPr/>
      </p:nvGrpSpPr>
      <p:grpSpPr>
        <a:xfrm>
          <a:off x="0" y="0"/>
          <a:ext cx="0" cy="0"/>
          <a:chOff x="0" y="0"/>
          <a:chExt cx="0" cy="0"/>
        </a:xfrm>
      </p:grpSpPr>
      <p:sp>
        <p:nvSpPr>
          <p:cNvPr id="30" name="Google Shape;30;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atin typeface="Montserrat"/>
                <a:ea typeface="Montserrat"/>
                <a:cs typeface="Montserrat"/>
                <a:sym typeface="Montserrat"/>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1" name="Google Shape;31;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2" name="Shape 32"/>
        <p:cNvGrpSpPr/>
        <p:nvPr/>
      </p:nvGrpSpPr>
      <p:grpSpPr>
        <a:xfrm>
          <a:off x="0" y="0"/>
          <a:ext cx="0" cy="0"/>
          <a:chOff x="0" y="0"/>
          <a:chExt cx="0" cy="0"/>
        </a:xfrm>
      </p:grpSpPr>
      <p:sp>
        <p:nvSpPr>
          <p:cNvPr id="33" name="Google Shape;33;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4" name="Google Shape;34;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5" name="Google Shape;35;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6" name="Shape 36"/>
        <p:cNvGrpSpPr/>
        <p:nvPr/>
      </p:nvGrpSpPr>
      <p:grpSpPr>
        <a:xfrm>
          <a:off x="0" y="0"/>
          <a:ext cx="0" cy="0"/>
          <a:chOff x="0" y="0"/>
          <a:chExt cx="0" cy="0"/>
        </a:xfrm>
      </p:grpSpPr>
      <p:sp>
        <p:nvSpPr>
          <p:cNvPr id="37" name="Google Shape;37;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8" name="Google Shape;38;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3400">
                <a:latin typeface="Montserrat"/>
                <a:ea typeface="Montserrat"/>
                <a:cs typeface="Montserrat"/>
                <a:sym typeface="Montserrat"/>
              </a:defRPr>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2" name="Google Shape;42;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3" name="Google Shape;43;p9"/>
          <p:cNvSpPr txBox="1"/>
          <p:nvPr>
            <p:ph idx="2" type="body"/>
          </p:nvPr>
        </p:nvSpPr>
        <p:spPr>
          <a:xfrm>
            <a:off x="4939500" y="724075"/>
            <a:ext cx="4251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AutoNum type="arabicPeriod"/>
              <a:defRPr>
                <a:latin typeface="Montserrat"/>
                <a:ea typeface="Montserrat"/>
                <a:cs typeface="Montserrat"/>
                <a:sym typeface="Montserrat"/>
              </a:defRPr>
            </a:lvl1pPr>
            <a:lvl2pPr indent="-317500" lvl="1" marL="914400">
              <a:spcBef>
                <a:spcPts val="0"/>
              </a:spcBef>
              <a:spcAft>
                <a:spcPts val="0"/>
              </a:spcAft>
              <a:buSzPts val="1400"/>
              <a:buAutoNum type="alphaLcPeriod"/>
              <a:defRPr/>
            </a:lvl2pPr>
            <a:lvl3pPr indent="-317500" lvl="2" marL="1371600">
              <a:spcBef>
                <a:spcPts val="0"/>
              </a:spcBef>
              <a:spcAft>
                <a:spcPts val="0"/>
              </a:spcAft>
              <a:buSzPts val="1400"/>
              <a:buAutoNum type="romanLcPeriod"/>
              <a:defRPr/>
            </a:lvl3pPr>
            <a:lvl4pPr indent="-317500" lvl="3" marL="1828800">
              <a:spcBef>
                <a:spcPts val="0"/>
              </a:spcBef>
              <a:spcAft>
                <a:spcPts val="0"/>
              </a:spcAft>
              <a:buSzPts val="1400"/>
              <a:buAutoNum type="arabicPeriod"/>
              <a:defRPr/>
            </a:lvl4pPr>
            <a:lvl5pPr indent="-317500" lvl="4" marL="2286000">
              <a:spcBef>
                <a:spcPts val="0"/>
              </a:spcBef>
              <a:spcAft>
                <a:spcPts val="0"/>
              </a:spcAft>
              <a:buSzPts val="1400"/>
              <a:buAutoNum type="alphaLcPeriod"/>
              <a:defRPr/>
            </a:lvl5pPr>
            <a:lvl6pPr indent="-317500" lvl="5" marL="2743200">
              <a:spcBef>
                <a:spcPts val="0"/>
              </a:spcBef>
              <a:spcAft>
                <a:spcPts val="0"/>
              </a:spcAft>
              <a:buSzPts val="1400"/>
              <a:buAutoNum type="romanLcPeriod"/>
              <a:defRPr/>
            </a:lvl6pPr>
            <a:lvl7pPr indent="-317500" lvl="6" marL="3200400">
              <a:spcBef>
                <a:spcPts val="0"/>
              </a:spcBef>
              <a:spcAft>
                <a:spcPts val="0"/>
              </a:spcAft>
              <a:buSzPts val="1400"/>
              <a:buAutoNum type="arabicPeriod"/>
              <a:defRPr/>
            </a:lvl7pPr>
            <a:lvl8pPr indent="-317500" lvl="7" marL="3657600">
              <a:spcBef>
                <a:spcPts val="0"/>
              </a:spcBef>
              <a:spcAft>
                <a:spcPts val="0"/>
              </a:spcAft>
              <a:buSzPts val="1400"/>
              <a:buAutoNum type="alphaLcPeriod"/>
              <a:defRPr/>
            </a:lvl8pPr>
            <a:lvl9pPr indent="-317500" lvl="8" marL="4114800">
              <a:spcBef>
                <a:spcPts val="0"/>
              </a:spcBef>
              <a:spcAft>
                <a:spcPts val="0"/>
              </a:spcAft>
              <a:buSzPts val="1400"/>
              <a:buAutoNum type="romanLcPeriod"/>
              <a:defRPr/>
            </a:lvl9pPr>
          </a:lstStyle>
          <a:p/>
        </p:txBody>
      </p:sp>
      <p:sp>
        <p:nvSpPr>
          <p:cNvPr id="44" name="Google Shape;44;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5" name="Shape 45"/>
        <p:cNvGrpSpPr/>
        <p:nvPr/>
      </p:nvGrpSpPr>
      <p:grpSpPr>
        <a:xfrm>
          <a:off x="0" y="0"/>
          <a:ext cx="0" cy="0"/>
          <a:chOff x="0" y="0"/>
          <a:chExt cx="0" cy="0"/>
        </a:xfrm>
      </p:grpSpPr>
      <p:sp>
        <p:nvSpPr>
          <p:cNvPr id="46" name="Google Shape;46;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7" name="Google Shape;47;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11" name="Google Shape;11;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12" name="Google Shape;12;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1.pn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4.png"/><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image" Target="../media/image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9.png"/><Relationship Id="rId4" Type="http://schemas.openxmlformats.org/officeDocument/2006/relationships/image" Target="../media/image14.png"/><Relationship Id="rId5" Type="http://schemas.openxmlformats.org/officeDocument/2006/relationships/image" Target="../media/image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1.jpg"/><Relationship Id="rId4" Type="http://schemas.openxmlformats.org/officeDocument/2006/relationships/image" Target="../media/image13.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 Id="rId3" Type="http://schemas.openxmlformats.org/officeDocument/2006/relationships/image" Target="../media/image1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0.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3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8.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6.png"/><Relationship Id="rId4" Type="http://schemas.openxmlformats.org/officeDocument/2006/relationships/image" Target="../media/image8.png"/><Relationship Id="rId5" Type="http://schemas.openxmlformats.org/officeDocument/2006/relationships/image" Target="../media/image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16.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19.png"/><Relationship Id="rId4" Type="http://schemas.openxmlformats.org/officeDocument/2006/relationships/image" Target="../media/image2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hyperlink" Target="https://html5up.net/uploads/demos/strata/"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6.xml"/><Relationship Id="rId3" Type="http://schemas.openxmlformats.org/officeDocument/2006/relationships/image" Target="../media/image2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7.xml"/><Relationship Id="rId3" Type="http://schemas.openxmlformats.org/officeDocument/2006/relationships/image" Target="../media/image25.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8.xml"/><Relationship Id="rId3" Type="http://schemas.openxmlformats.org/officeDocument/2006/relationships/image" Target="../media/image21.png"/><Relationship Id="rId4" Type="http://schemas.openxmlformats.org/officeDocument/2006/relationships/image" Target="../media/image20.png"/><Relationship Id="rId5" Type="http://schemas.openxmlformats.org/officeDocument/2006/relationships/image" Target="../media/image3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9.xml"/><Relationship Id="rId3" Type="http://schemas.openxmlformats.org/officeDocument/2006/relationships/image" Target="../media/image42.png"/><Relationship Id="rId4" Type="http://schemas.openxmlformats.org/officeDocument/2006/relationships/image" Target="../media/image28.png"/><Relationship Id="rId5" Type="http://schemas.openxmlformats.org/officeDocument/2006/relationships/image" Target="../media/image26.png"/><Relationship Id="rId6" Type="http://schemas.openxmlformats.org/officeDocument/2006/relationships/image" Target="../media/image3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0.xml"/><Relationship Id="rId3" Type="http://schemas.openxmlformats.org/officeDocument/2006/relationships/image" Target="../media/image39.png"/><Relationship Id="rId4" Type="http://schemas.openxmlformats.org/officeDocument/2006/relationships/image" Target="../media/image41.png"/><Relationship Id="rId5" Type="http://schemas.openxmlformats.org/officeDocument/2006/relationships/image" Target="../media/image24.png"/><Relationship Id="rId6" Type="http://schemas.openxmlformats.org/officeDocument/2006/relationships/image" Target="../media/image2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1.xml"/><Relationship Id="rId3" Type="http://schemas.openxmlformats.org/officeDocument/2006/relationships/image" Target="../media/image35.png"/><Relationship Id="rId4" Type="http://schemas.openxmlformats.org/officeDocument/2006/relationships/image" Target="../media/image40.png"/><Relationship Id="rId5" Type="http://schemas.openxmlformats.org/officeDocument/2006/relationships/image" Target="../media/image34.png"/><Relationship Id="rId6" Type="http://schemas.openxmlformats.org/officeDocument/2006/relationships/image" Target="../media/image3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2.xml"/><Relationship Id="rId3" Type="http://schemas.openxmlformats.org/officeDocument/2006/relationships/image" Target="../media/image52.png"/><Relationship Id="rId4" Type="http://schemas.openxmlformats.org/officeDocument/2006/relationships/image" Target="../media/image38.png"/><Relationship Id="rId5" Type="http://schemas.openxmlformats.org/officeDocument/2006/relationships/image" Target="../media/image32.png"/><Relationship Id="rId6" Type="http://schemas.openxmlformats.org/officeDocument/2006/relationships/image" Target="../media/image2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3.xml"/><Relationship Id="rId3" Type="http://schemas.openxmlformats.org/officeDocument/2006/relationships/image" Target="../media/image43.png"/><Relationship Id="rId4" Type="http://schemas.openxmlformats.org/officeDocument/2006/relationships/image" Target="../media/image46.png"/><Relationship Id="rId5" Type="http://schemas.openxmlformats.org/officeDocument/2006/relationships/image" Target="../media/image45.png"/><Relationship Id="rId6" Type="http://schemas.openxmlformats.org/officeDocument/2006/relationships/image" Target="../media/image3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hyperlink" Target="https://codepen.io/vanwars/pen/NWLPPpW"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hyperlink" Target="https://color.adobe.com/create" TargetMode="External"/><Relationship Id="rId4" Type="http://schemas.openxmlformats.org/officeDocument/2006/relationships/hyperlink" Target="https://www.colourlovers.com/" TargetMode="External"/><Relationship Id="rId5" Type="http://schemas.openxmlformats.org/officeDocument/2006/relationships/hyperlink" Target="https://coolors.co/app" TargetMode="External"/><Relationship Id="rId6" Type="http://schemas.openxmlformats.org/officeDocument/2006/relationships/hyperlink" Target="http://colorbrewer2.org/" TargetMode="External"/><Relationship Id="rId7" Type="http://schemas.openxmlformats.org/officeDocument/2006/relationships/hyperlink" Target="https://color.adobe.com/create/image"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hyperlink" Target="https://www.transparenttextures.com/" TargetMode="External"/><Relationship Id="rId4" Type="http://schemas.openxmlformats.org/officeDocument/2006/relationships/hyperlink" Target="https://www.smashingmagazine.com/2011/10/whys-hows-textures-web-design/" TargetMode="External"/><Relationship Id="rId5" Type="http://schemas.openxmlformats.org/officeDocument/2006/relationships/hyperlink" Target="https://www.webfx.com/blog/web-design/textured-website-designs-inspiration/"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58.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44.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48.png"/><Relationship Id="rId4" Type="http://schemas.openxmlformats.org/officeDocument/2006/relationships/image" Target="../media/image50.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47.png"/><Relationship Id="rId4" Type="http://schemas.openxmlformats.org/officeDocument/2006/relationships/image" Target="../media/image53.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49.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5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7.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image" Target="../media/image59.png"/><Relationship Id="rId4" Type="http://schemas.openxmlformats.org/officeDocument/2006/relationships/image" Target="../media/image55.gif"/></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 Id="rId3" Type="http://schemas.openxmlformats.org/officeDocument/2006/relationships/hyperlink" Target="https://fonts.google.com/" TargetMode="External"/><Relationship Id="rId4" Type="http://schemas.openxmlformats.org/officeDocument/2006/relationships/image" Target="../media/image54.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image" Target="../media/image51.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image" Target="../media/image63.png"/><Relationship Id="rId4" Type="http://schemas.openxmlformats.org/officeDocument/2006/relationships/hyperlink" Target="https://codepen.io/vanwars/pen/wZyPLB?editors=1000" TargetMode="Externa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8.xml"/><Relationship Id="rId3" Type="http://schemas.openxmlformats.org/officeDocument/2006/relationships/image" Target="../media/image65.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9.xml"/><Relationship Id="rId3" Type="http://schemas.openxmlformats.org/officeDocument/2006/relationships/image" Target="../media/image6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66.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0.xml"/><Relationship Id="rId3" Type="http://schemas.openxmlformats.org/officeDocument/2006/relationships/hyperlink" Target="https://www.nuabikes.com/" TargetMode="External"/><Relationship Id="rId4" Type="http://schemas.openxmlformats.org/officeDocument/2006/relationships/image" Target="../media/image67.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1.xml"/><Relationship Id="rId3" Type="http://schemas.openxmlformats.org/officeDocument/2006/relationships/image" Target="../media/image56.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2.xml"/><Relationship Id="rId3" Type="http://schemas.openxmlformats.org/officeDocument/2006/relationships/image" Target="../media/image62.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3.xml"/><Relationship Id="rId3" Type="http://schemas.openxmlformats.org/officeDocument/2006/relationships/image" Target="../media/image61.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4.xml"/><Relationship Id="rId3" Type="http://schemas.openxmlformats.org/officeDocument/2006/relationships/image" Target="../media/image60.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 Id="rId3" Type="http://schemas.openxmlformats.org/officeDocument/2006/relationships/hyperlink" Target="https://developer.spotify.com/branding-guidelines/" TargetMode="External"/><Relationship Id="rId4" Type="http://schemas.openxmlformats.org/officeDocument/2006/relationships/hyperlink" Target="https://communication.unca.edu/design/" TargetMode="Externa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xml"/><Relationship Id="rId3" Type="http://schemas.openxmlformats.org/officeDocument/2006/relationships/hyperlink" Target="https://www.lightningdesignsystem.com/" TargetMode="External"/><Relationship Id="rId4" Type="http://schemas.openxmlformats.org/officeDocument/2006/relationships/hyperlink" Target="https://ant.design/" TargetMode="External"/><Relationship Id="rId9" Type="http://schemas.openxmlformats.org/officeDocument/2006/relationships/hyperlink" Target="https://polaris.shopify.com/" TargetMode="External"/><Relationship Id="rId5" Type="http://schemas.openxmlformats.org/officeDocument/2006/relationships/hyperlink" Target="https://atlassian.design/" TargetMode="External"/><Relationship Id="rId6" Type="http://schemas.openxmlformats.org/officeDocument/2006/relationships/hyperlink" Target="https://design.firefox.com/photon/" TargetMode="External"/><Relationship Id="rId7" Type="http://schemas.openxmlformats.org/officeDocument/2006/relationships/hyperlink" Target="http://carbondesignsystem.com/" TargetMode="External"/><Relationship Id="rId8" Type="http://schemas.openxmlformats.org/officeDocument/2006/relationships/hyperlink" Target="http://harmony.intuit.com/" TargetMode="Externa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9.xml"/><Relationship Id="rId3" Type="http://schemas.openxmlformats.org/officeDocument/2006/relationships/hyperlink" Target="https://dribbble.com/" TargetMode="External"/><Relationship Id="rId4" Type="http://schemas.openxmlformats.org/officeDocument/2006/relationships/hyperlink" Target="https://winners.webbyawards.com/winners/websites?years=0"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7.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 Id="rId3" Type="http://schemas.openxmlformats.org/officeDocument/2006/relationships/hyperlink" Target="https://docs.google.com/document/d/1Vv5tPZ8UjqJNYO9pCp_PQhxHT8qoGY09deKX6uygUFA/edit"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1.png"/><Relationship Id="rId4" Type="http://schemas.openxmlformats.org/officeDocument/2006/relationships/image" Target="../media/image3.png"/><Relationship Id="rId5" Type="http://schemas.openxmlformats.org/officeDocument/2006/relationships/image" Target="../media/image6.png"/><Relationship Id="rId6" Type="http://schemas.openxmlformats.org/officeDocument/2006/relationships/image" Target="../media/image8.png"/><Relationship Id="rId7"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 name="Shape 62"/>
        <p:cNvGrpSpPr/>
        <p:nvPr/>
      </p:nvGrpSpPr>
      <p:grpSpPr>
        <a:xfrm>
          <a:off x="0" y="0"/>
          <a:ext cx="0" cy="0"/>
          <a:chOff x="0" y="0"/>
          <a:chExt cx="0" cy="0"/>
        </a:xfrm>
      </p:grpSpPr>
      <p:sp>
        <p:nvSpPr>
          <p:cNvPr id="63" name="Google Shape;63;p14"/>
          <p:cNvSpPr txBox="1"/>
          <p:nvPr>
            <p:ph type="ctrTitle"/>
          </p:nvPr>
        </p:nvSpPr>
        <p:spPr>
          <a:xfrm>
            <a:off x="311708" y="744575"/>
            <a:ext cx="8520600" cy="2052600"/>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Clr>
                <a:schemeClr val="dk1"/>
              </a:buClr>
              <a:buSzPts val="7200"/>
              <a:buFont typeface="Arial"/>
              <a:buNone/>
            </a:pPr>
            <a:r>
              <a:rPr lang="en-US"/>
              <a:t>Visual Design &amp; Composition</a:t>
            </a:r>
            <a:endParaRPr/>
          </a:p>
        </p:txBody>
      </p:sp>
      <p:sp>
        <p:nvSpPr>
          <p:cNvPr id="64" name="Google Shape;64;p14"/>
          <p:cNvSpPr txBox="1"/>
          <p:nvPr>
            <p:ph idx="1" type="subTitle"/>
          </p:nvPr>
        </p:nvSpPr>
        <p:spPr>
          <a:xfrm>
            <a:off x="311700" y="2834125"/>
            <a:ext cx="8520600" cy="1081200"/>
          </a:xfrm>
          <a:prstGeom prst="rect">
            <a:avLst/>
          </a:prstGeom>
          <a:noFill/>
          <a:ln>
            <a:noFill/>
          </a:ln>
        </p:spPr>
        <p:txBody>
          <a:bodyPr anchorCtr="0" anchor="t" bIns="34275" lIns="68575" spcFirstLastPara="1" rIns="68575" wrap="square" tIns="34275">
            <a:normAutofit/>
          </a:bodyPr>
          <a:lstStyle/>
          <a:p>
            <a:pPr indent="0" lvl="0" marL="0" rtl="0" algn="ctr">
              <a:lnSpc>
                <a:spcPct val="80000"/>
              </a:lnSpc>
              <a:spcBef>
                <a:spcPts val="800"/>
              </a:spcBef>
              <a:spcAft>
                <a:spcPts val="0"/>
              </a:spcAft>
              <a:buClr>
                <a:srgbClr val="3A3838"/>
              </a:buClr>
              <a:buSzPts val="1800"/>
              <a:buNone/>
            </a:pPr>
            <a:r>
              <a:rPr lang="en-US" sz="1700"/>
              <a:t>Color</a:t>
            </a:r>
            <a:endParaRPr sz="1700"/>
          </a:p>
          <a:p>
            <a:pPr indent="0" lvl="0" marL="0" rtl="0" algn="ctr">
              <a:lnSpc>
                <a:spcPct val="80000"/>
              </a:lnSpc>
              <a:spcBef>
                <a:spcPts val="800"/>
              </a:spcBef>
              <a:spcAft>
                <a:spcPts val="0"/>
              </a:spcAft>
              <a:buClr>
                <a:srgbClr val="3A3838"/>
              </a:buClr>
              <a:buSzPts val="1800"/>
              <a:buNone/>
            </a:pPr>
            <a:r>
              <a:rPr lang="en-US" sz="1700"/>
              <a:t>Learning from Others</a:t>
            </a:r>
            <a:endParaRPr sz="1700"/>
          </a:p>
          <a:p>
            <a:pPr indent="0" lvl="0" marL="0" rtl="0" algn="ctr">
              <a:lnSpc>
                <a:spcPct val="80000"/>
              </a:lnSpc>
              <a:spcBef>
                <a:spcPts val="800"/>
              </a:spcBef>
              <a:spcAft>
                <a:spcPts val="0"/>
              </a:spcAft>
              <a:buClr>
                <a:srgbClr val="3A3838"/>
              </a:buClr>
              <a:buSzPts val="1800"/>
              <a:buNone/>
            </a:pPr>
            <a:r>
              <a:rPr lang="en-US" sz="1700"/>
              <a:t>Analyzing some websites</a:t>
            </a:r>
            <a:endParaRPr sz="17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US"/>
              <a:t>4 Principles of Composition (of many)</a:t>
            </a:r>
            <a:endParaRPr/>
          </a:p>
        </p:txBody>
      </p:sp>
      <p:sp>
        <p:nvSpPr>
          <p:cNvPr id="140" name="Google Shape;140;p23"/>
          <p:cNvSpPr txBox="1"/>
          <p:nvPr>
            <p:ph idx="1" type="body"/>
          </p:nvPr>
        </p:nvSpPr>
        <p:spPr>
          <a:xfrm>
            <a:off x="311700" y="1152475"/>
            <a:ext cx="8520600" cy="3637200"/>
          </a:xfrm>
          <a:prstGeom prst="rect">
            <a:avLst/>
          </a:prstGeom>
        </p:spPr>
        <p:txBody>
          <a:bodyPr anchorCtr="0" anchor="t" bIns="91425" lIns="91425" spcFirstLastPara="1" rIns="91425" wrap="square" tIns="91425">
            <a:normAutofit/>
          </a:bodyPr>
          <a:lstStyle/>
          <a:p>
            <a:pPr indent="-279400" lvl="0" marL="342900" rtl="0" algn="l">
              <a:spcBef>
                <a:spcPts val="0"/>
              </a:spcBef>
              <a:spcAft>
                <a:spcPts val="0"/>
              </a:spcAft>
              <a:buSzPts val="1800"/>
              <a:buAutoNum type="arabicPeriod"/>
            </a:pPr>
            <a:r>
              <a:rPr lang="en-US"/>
              <a:t>Proximity</a:t>
            </a:r>
            <a:endParaRPr/>
          </a:p>
          <a:p>
            <a:pPr indent="-279400" lvl="0" marL="342900" rtl="0" algn="l">
              <a:spcBef>
                <a:spcPts val="0"/>
              </a:spcBef>
              <a:spcAft>
                <a:spcPts val="0"/>
              </a:spcAft>
              <a:buSzPts val="1800"/>
              <a:buAutoNum type="arabicPeriod"/>
            </a:pPr>
            <a:r>
              <a:rPr lang="en-US"/>
              <a:t>Alignment</a:t>
            </a:r>
            <a:endParaRPr/>
          </a:p>
          <a:p>
            <a:pPr indent="-279400" lvl="0" marL="342900" rtl="0" algn="l">
              <a:spcBef>
                <a:spcPts val="0"/>
              </a:spcBef>
              <a:spcAft>
                <a:spcPts val="0"/>
              </a:spcAft>
              <a:buSzPts val="1800"/>
              <a:buAutoNum type="arabicPeriod"/>
            </a:pPr>
            <a:r>
              <a:rPr lang="en-US"/>
              <a:t>Repetition</a:t>
            </a:r>
            <a:endParaRPr/>
          </a:p>
          <a:p>
            <a:pPr indent="-279400" lvl="0" marL="342900" rtl="0" algn="l">
              <a:spcBef>
                <a:spcPts val="0"/>
              </a:spcBef>
              <a:spcAft>
                <a:spcPts val="0"/>
              </a:spcAft>
              <a:buSzPts val="1800"/>
              <a:buAutoNum type="arabicPeriod"/>
            </a:pPr>
            <a:r>
              <a:rPr lang="en-US"/>
              <a:t>Contrast</a:t>
            </a:r>
            <a:endParaRPr/>
          </a:p>
        </p:txBody>
      </p:sp>
      <p:sp>
        <p:nvSpPr>
          <p:cNvPr id="141" name="Google Shape;141;p2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24"/>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US"/>
              <a:t>Proximity</a:t>
            </a:r>
            <a:endParaRPr/>
          </a:p>
        </p:txBody>
      </p:sp>
      <p:sp>
        <p:nvSpPr>
          <p:cNvPr id="148" name="Google Shape;148;p2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25"/>
          <p:cNvSpPr txBox="1"/>
          <p:nvPr>
            <p:ph type="title"/>
          </p:nvPr>
        </p:nvSpPr>
        <p:spPr>
          <a:xfrm>
            <a:off x="457200" y="368972"/>
            <a:ext cx="8229600" cy="717900"/>
          </a:xfrm>
          <a:prstGeom prst="rect">
            <a:avLst/>
          </a:prstGeom>
          <a:noFill/>
          <a:ln>
            <a:noFill/>
          </a:ln>
        </p:spPr>
        <p:txBody>
          <a:bodyPr anchorCtr="0" anchor="ctr" bIns="34275" lIns="68575" spcFirstLastPara="1" rIns="68575" wrap="square" tIns="34275">
            <a:normAutofit/>
          </a:bodyPr>
          <a:lstStyle/>
          <a:p>
            <a:pPr indent="0" lvl="0" marL="0" rtl="0" algn="ctr">
              <a:spcBef>
                <a:spcPts val="0"/>
              </a:spcBef>
              <a:spcAft>
                <a:spcPts val="0"/>
              </a:spcAft>
              <a:buClr>
                <a:schemeClr val="dk1"/>
              </a:buClr>
              <a:buSzPts val="3000"/>
              <a:buFont typeface="Arial"/>
              <a:buNone/>
            </a:pPr>
            <a:r>
              <a:rPr lang="en-US">
                <a:latin typeface="Montserrat"/>
                <a:ea typeface="Montserrat"/>
                <a:cs typeface="Montserrat"/>
                <a:sym typeface="Montserrat"/>
              </a:rPr>
              <a:t>Principle of Proximity</a:t>
            </a:r>
            <a:endParaRPr>
              <a:latin typeface="Montserrat"/>
              <a:ea typeface="Montserrat"/>
              <a:cs typeface="Montserrat"/>
              <a:sym typeface="Montserrat"/>
            </a:endParaRPr>
          </a:p>
        </p:txBody>
      </p:sp>
      <p:sp>
        <p:nvSpPr>
          <p:cNvPr id="155" name="Google Shape;155;p25"/>
          <p:cNvSpPr txBox="1"/>
          <p:nvPr>
            <p:ph idx="1" type="body"/>
          </p:nvPr>
        </p:nvSpPr>
        <p:spPr>
          <a:xfrm>
            <a:off x="457200" y="1525925"/>
            <a:ext cx="4960200" cy="1621800"/>
          </a:xfrm>
          <a:prstGeom prst="rect">
            <a:avLst/>
          </a:prstGeom>
          <a:noFill/>
          <a:ln>
            <a:noFill/>
          </a:ln>
        </p:spPr>
        <p:txBody>
          <a:bodyPr anchorCtr="0" anchor="t" bIns="34275" lIns="68575" spcFirstLastPara="1" rIns="68575" wrap="square" tIns="34275">
            <a:normAutofit/>
          </a:bodyPr>
          <a:lstStyle/>
          <a:p>
            <a:pPr indent="0" lvl="0" marL="0" marR="0" rtl="0" algn="l">
              <a:spcBef>
                <a:spcPts val="500"/>
              </a:spcBef>
              <a:spcAft>
                <a:spcPts val="0"/>
              </a:spcAft>
              <a:buNone/>
            </a:pPr>
            <a:r>
              <a:rPr i="0" lang="en-US" u="none" cap="none" strike="noStrike">
                <a:solidFill>
                  <a:srgbClr val="666666"/>
                </a:solidFill>
                <a:latin typeface="Montserrat"/>
                <a:ea typeface="Montserrat"/>
                <a:cs typeface="Montserrat"/>
                <a:sym typeface="Montserrat"/>
              </a:rPr>
              <a:t>Physical closeness implies a relationship.</a:t>
            </a:r>
            <a:endParaRPr>
              <a:solidFill>
                <a:srgbClr val="666666"/>
              </a:solidFill>
              <a:latin typeface="Montserrat"/>
              <a:ea typeface="Montserrat"/>
              <a:cs typeface="Montserrat"/>
              <a:sym typeface="Montserrat"/>
            </a:endParaRPr>
          </a:p>
          <a:p>
            <a:pPr indent="-165100" lvl="1" marL="558800" marR="0" rtl="0" algn="l">
              <a:spcBef>
                <a:spcPts val="400"/>
              </a:spcBef>
              <a:spcAft>
                <a:spcPts val="0"/>
              </a:spcAft>
              <a:buClr>
                <a:srgbClr val="666666"/>
              </a:buClr>
              <a:buSzPts val="1400"/>
              <a:buFont typeface="Montserrat"/>
              <a:buChar char="–"/>
            </a:pPr>
            <a:r>
              <a:rPr i="0" lang="en-US" u="none" cap="none" strike="noStrike">
                <a:solidFill>
                  <a:srgbClr val="666666"/>
                </a:solidFill>
                <a:latin typeface="Montserrat"/>
                <a:ea typeface="Montserrat"/>
                <a:cs typeface="Montserrat"/>
                <a:sym typeface="Montserrat"/>
              </a:rPr>
              <a:t>Group related items together</a:t>
            </a:r>
            <a:endParaRPr>
              <a:solidFill>
                <a:srgbClr val="666666"/>
              </a:solidFill>
              <a:latin typeface="Montserrat"/>
              <a:ea typeface="Montserrat"/>
              <a:cs typeface="Montserrat"/>
              <a:sym typeface="Montserrat"/>
            </a:endParaRPr>
          </a:p>
          <a:p>
            <a:pPr indent="-165100" lvl="1" marL="558800" marR="0" rtl="0" algn="l">
              <a:spcBef>
                <a:spcPts val="400"/>
              </a:spcBef>
              <a:spcAft>
                <a:spcPts val="0"/>
              </a:spcAft>
              <a:buClr>
                <a:srgbClr val="666666"/>
              </a:buClr>
              <a:buSzPts val="1400"/>
              <a:buFont typeface="Montserrat"/>
              <a:buChar char="–"/>
            </a:pPr>
            <a:r>
              <a:rPr i="0" lang="en-US" u="none" cap="none" strike="noStrike">
                <a:solidFill>
                  <a:srgbClr val="666666"/>
                </a:solidFill>
                <a:latin typeface="Montserrat"/>
                <a:ea typeface="Montserrat"/>
                <a:cs typeface="Montserrat"/>
                <a:sym typeface="Montserrat"/>
              </a:rPr>
              <a:t>Separate items that are not related</a:t>
            </a:r>
            <a:endParaRPr i="0" u="none" cap="none" strike="noStrike">
              <a:solidFill>
                <a:srgbClr val="666666"/>
              </a:solidFill>
              <a:latin typeface="Montserrat"/>
              <a:ea typeface="Montserrat"/>
              <a:cs typeface="Montserrat"/>
              <a:sym typeface="Montserrat"/>
            </a:endParaRPr>
          </a:p>
          <a:p>
            <a:pPr indent="-101600" lvl="0" marL="254000" marR="0" rtl="0" algn="l">
              <a:spcBef>
                <a:spcPts val="500"/>
              </a:spcBef>
              <a:spcAft>
                <a:spcPts val="800"/>
              </a:spcAft>
              <a:buClr>
                <a:schemeClr val="dk1"/>
              </a:buClr>
              <a:buSzPts val="2400"/>
              <a:buFont typeface="Arial"/>
              <a:buNone/>
            </a:pPr>
            <a:r>
              <a:t/>
            </a:r>
            <a:endParaRPr i="0" u="none" cap="none" strike="noStrike">
              <a:solidFill>
                <a:srgbClr val="666666"/>
              </a:solidFill>
              <a:latin typeface="Montserrat"/>
              <a:ea typeface="Montserrat"/>
              <a:cs typeface="Montserrat"/>
              <a:sym typeface="Montserrat"/>
            </a:endParaRPr>
          </a:p>
        </p:txBody>
      </p:sp>
      <p:pic>
        <p:nvPicPr>
          <p:cNvPr id="156" name="Google Shape;156;p25"/>
          <p:cNvPicPr preferRelativeResize="0"/>
          <p:nvPr>
            <p:ph idx="1" type="body"/>
          </p:nvPr>
        </p:nvPicPr>
        <p:blipFill rotWithShape="1">
          <a:blip r:embed="rId3">
            <a:alphaModFix/>
          </a:blip>
          <a:srcRect b="0" l="0" r="0" t="0"/>
          <a:stretch/>
        </p:blipFill>
        <p:spPr>
          <a:xfrm>
            <a:off x="7180883" y="1626666"/>
            <a:ext cx="1506000" cy="1506000"/>
          </a:xfrm>
          <a:prstGeom prst="rect">
            <a:avLst/>
          </a:prstGeom>
          <a:noFill/>
          <a:ln>
            <a:noFill/>
          </a:ln>
        </p:spPr>
      </p:pic>
      <p:pic>
        <p:nvPicPr>
          <p:cNvPr id="157" name="Google Shape;157;p25"/>
          <p:cNvPicPr preferRelativeResize="0"/>
          <p:nvPr/>
        </p:nvPicPr>
        <p:blipFill rotWithShape="1">
          <a:blip r:embed="rId4">
            <a:alphaModFix/>
          </a:blip>
          <a:srcRect b="0" l="0" r="0" t="0"/>
          <a:stretch/>
        </p:blipFill>
        <p:spPr>
          <a:xfrm>
            <a:off x="5482928" y="1626666"/>
            <a:ext cx="1505942" cy="1505942"/>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6"/>
          <p:cNvSpPr txBox="1"/>
          <p:nvPr>
            <p:ph type="title"/>
          </p:nvPr>
        </p:nvSpPr>
        <p:spPr>
          <a:xfrm>
            <a:off x="311700" y="445025"/>
            <a:ext cx="8520600" cy="5727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Clr>
                <a:schemeClr val="dk1"/>
              </a:buClr>
              <a:buSzPts val="2700"/>
              <a:buFont typeface="Arial"/>
              <a:buNone/>
            </a:pPr>
            <a:r>
              <a:rPr lang="en-US" sz="2220"/>
              <a:t>C</a:t>
            </a:r>
            <a:r>
              <a:rPr lang="en-US" sz="2220"/>
              <a:t>ould you use the principle of proximity to redesign this?</a:t>
            </a:r>
            <a:endParaRPr i="0" sz="2400" u="none" cap="none" strike="noStrike">
              <a:solidFill>
                <a:schemeClr val="dk1"/>
              </a:solidFill>
            </a:endParaRPr>
          </a:p>
        </p:txBody>
      </p:sp>
      <p:pic>
        <p:nvPicPr>
          <p:cNvPr descr="proximity_1.png" id="164" name="Google Shape;164;p26"/>
          <p:cNvPicPr preferRelativeResize="0"/>
          <p:nvPr/>
        </p:nvPicPr>
        <p:blipFill rotWithShape="1">
          <a:blip r:embed="rId3">
            <a:alphaModFix/>
          </a:blip>
          <a:srcRect b="0" l="0" r="54241" t="0"/>
          <a:stretch/>
        </p:blipFill>
        <p:spPr>
          <a:xfrm>
            <a:off x="1738579" y="1184269"/>
            <a:ext cx="2626784" cy="3676650"/>
          </a:xfrm>
          <a:prstGeom prst="rect">
            <a:avLst/>
          </a:prstGeom>
          <a:noFill/>
          <a:ln>
            <a:noFill/>
          </a:ln>
        </p:spPr>
      </p:pic>
      <p:pic>
        <p:nvPicPr>
          <p:cNvPr descr="proximity_1.png" id="165" name="Google Shape;165;p26"/>
          <p:cNvPicPr preferRelativeResize="0"/>
          <p:nvPr/>
        </p:nvPicPr>
        <p:blipFill rotWithShape="1">
          <a:blip r:embed="rId3">
            <a:alphaModFix/>
          </a:blip>
          <a:srcRect b="0" l="52729" r="0" t="0"/>
          <a:stretch/>
        </p:blipFill>
        <p:spPr>
          <a:xfrm>
            <a:off x="4691858" y="1184263"/>
            <a:ext cx="2713563" cy="3676650"/>
          </a:xfrm>
          <a:prstGeom prst="rect">
            <a:avLst/>
          </a:prstGeom>
          <a:noFill/>
          <a:ln>
            <a:noFill/>
          </a:ln>
        </p:spPr>
      </p:pic>
      <p:sp>
        <p:nvSpPr>
          <p:cNvPr id="166" name="Google Shape;166;p2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5"/>
                                        </p:tgtEl>
                                        <p:attrNameLst>
                                          <p:attrName>style.visibility</p:attrName>
                                        </p:attrNameLst>
                                      </p:cBhvr>
                                      <p:to>
                                        <p:strVal val="visible"/>
                                      </p:to>
                                    </p:set>
                                    <p:animEffect filter="fade" transition="in">
                                      <p:cBhvr>
                                        <p:cTn dur="1"/>
                                        <p:tgtEl>
                                          <p:spTgt spid="16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27"/>
          <p:cNvSpPr txBox="1"/>
          <p:nvPr>
            <p:ph type="title"/>
          </p:nvPr>
        </p:nvSpPr>
        <p:spPr>
          <a:xfrm>
            <a:off x="311700" y="445025"/>
            <a:ext cx="8520600" cy="572700"/>
          </a:xfrm>
          <a:prstGeom prst="rect">
            <a:avLst/>
          </a:prstGeom>
          <a:noFill/>
          <a:ln>
            <a:noFill/>
          </a:ln>
        </p:spPr>
        <p:txBody>
          <a:bodyPr anchorCtr="0" anchor="ctr" bIns="34275" lIns="68575" spcFirstLastPara="1" rIns="68575" wrap="square" tIns="34275">
            <a:normAutofit/>
          </a:bodyPr>
          <a:lstStyle/>
          <a:p>
            <a:pPr indent="0" lvl="0" marL="0" marR="0" rtl="0" algn="ctr">
              <a:spcBef>
                <a:spcPts val="0"/>
              </a:spcBef>
              <a:spcAft>
                <a:spcPts val="0"/>
              </a:spcAft>
              <a:buClr>
                <a:schemeClr val="dk1"/>
              </a:buClr>
              <a:buSzPts val="3000"/>
              <a:buFont typeface="Arial"/>
              <a:buNone/>
            </a:pPr>
            <a:r>
              <a:rPr lang="en-US"/>
              <a:t>Which is easier to scan</a:t>
            </a:r>
            <a:r>
              <a:rPr lang="en-US"/>
              <a:t> and interpret</a:t>
            </a:r>
            <a:r>
              <a:rPr lang="en-US"/>
              <a:t>?</a:t>
            </a:r>
            <a:endParaRPr i="0" sz="3000" u="none" cap="none" strike="noStrike">
              <a:solidFill>
                <a:schemeClr val="dk1"/>
              </a:solidFill>
            </a:endParaRPr>
          </a:p>
        </p:txBody>
      </p:sp>
      <p:pic>
        <p:nvPicPr>
          <p:cNvPr id="173" name="Google Shape;173;p27"/>
          <p:cNvPicPr preferRelativeResize="0"/>
          <p:nvPr/>
        </p:nvPicPr>
        <p:blipFill rotWithShape="1">
          <a:blip r:embed="rId3">
            <a:alphaModFix/>
          </a:blip>
          <a:srcRect b="11767" l="3983" r="10340" t="6232"/>
          <a:stretch/>
        </p:blipFill>
        <p:spPr>
          <a:xfrm>
            <a:off x="1257298" y="1715176"/>
            <a:ext cx="3254869" cy="1759237"/>
          </a:xfrm>
          <a:prstGeom prst="rect">
            <a:avLst/>
          </a:prstGeom>
          <a:noFill/>
          <a:ln>
            <a:noFill/>
          </a:ln>
          <a:effectLst>
            <a:outerShdw blurRad="292100" rotWithShape="0" algn="tl" dir="2700000" dist="139700">
              <a:srgbClr val="333333">
                <a:alpha val="64709"/>
              </a:srgbClr>
            </a:outerShdw>
          </a:effectLst>
        </p:spPr>
      </p:pic>
      <p:pic>
        <p:nvPicPr>
          <p:cNvPr id="174" name="Google Shape;174;p27"/>
          <p:cNvPicPr preferRelativeResize="0"/>
          <p:nvPr/>
        </p:nvPicPr>
        <p:blipFill rotWithShape="1">
          <a:blip r:embed="rId4">
            <a:alphaModFix/>
          </a:blip>
          <a:srcRect b="11433" l="14303" r="15648" t="6484"/>
          <a:stretch/>
        </p:blipFill>
        <p:spPr>
          <a:xfrm>
            <a:off x="4768856" y="1727476"/>
            <a:ext cx="3396092" cy="1759238"/>
          </a:xfrm>
          <a:prstGeom prst="rect">
            <a:avLst/>
          </a:prstGeom>
          <a:noFill/>
          <a:ln>
            <a:noFill/>
          </a:ln>
          <a:effectLst>
            <a:outerShdw blurRad="292100" rotWithShape="0" algn="tl" dir="2700000" dist="139700">
              <a:srgbClr val="333333">
                <a:alpha val="64709"/>
              </a:srgbClr>
            </a:outerShdw>
          </a:effectLst>
        </p:spPr>
      </p:pic>
      <p:sp>
        <p:nvSpPr>
          <p:cNvPr id="175" name="Google Shape;175;p2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pic>
        <p:nvPicPr>
          <p:cNvPr descr="whitespace_google.png" id="181" name="Google Shape;181;p28"/>
          <p:cNvPicPr preferRelativeResize="0"/>
          <p:nvPr/>
        </p:nvPicPr>
        <p:blipFill rotWithShape="1">
          <a:blip r:embed="rId3">
            <a:alphaModFix/>
          </a:blip>
          <a:srcRect b="0" l="0" r="0" t="0"/>
          <a:stretch/>
        </p:blipFill>
        <p:spPr>
          <a:xfrm>
            <a:off x="2161775" y="1293049"/>
            <a:ext cx="5138875" cy="3572224"/>
          </a:xfrm>
          <a:prstGeom prst="rect">
            <a:avLst/>
          </a:prstGeom>
          <a:noFill/>
          <a:ln>
            <a:noFill/>
          </a:ln>
          <a:effectLst>
            <a:outerShdw blurRad="292100" rotWithShape="0" algn="tl" dir="2700000" dist="139700">
              <a:srgbClr val="333333">
                <a:alpha val="64709"/>
              </a:srgbClr>
            </a:outerShdw>
          </a:effectLst>
        </p:spPr>
      </p:pic>
      <p:sp>
        <p:nvSpPr>
          <p:cNvPr id="182" name="Google Shape;182;p28"/>
          <p:cNvSpPr txBox="1"/>
          <p:nvPr>
            <p:ph idx="4294967295" type="title"/>
          </p:nvPr>
        </p:nvSpPr>
        <p:spPr>
          <a:xfrm>
            <a:off x="311700" y="445025"/>
            <a:ext cx="8520600" cy="572700"/>
          </a:xfrm>
          <a:prstGeom prst="rect">
            <a:avLst/>
          </a:prstGeom>
          <a:noFill/>
          <a:ln>
            <a:noFill/>
          </a:ln>
        </p:spPr>
        <p:txBody>
          <a:bodyPr anchorCtr="0" anchor="ctr" bIns="34275" lIns="68575" spcFirstLastPara="1" rIns="68575" wrap="square" tIns="34275">
            <a:normAutofit/>
          </a:bodyPr>
          <a:lstStyle/>
          <a:p>
            <a:pPr indent="0" lvl="0" marL="0" marR="0" rtl="0" algn="ctr">
              <a:spcBef>
                <a:spcPts val="0"/>
              </a:spcBef>
              <a:spcAft>
                <a:spcPts val="0"/>
              </a:spcAft>
              <a:buClr>
                <a:schemeClr val="dk1"/>
              </a:buClr>
              <a:buSzPts val="3000"/>
              <a:buFont typeface="Arial"/>
              <a:buNone/>
            </a:pPr>
            <a:r>
              <a:rPr lang="en-US">
                <a:latin typeface="Montserrat"/>
                <a:ea typeface="Montserrat"/>
                <a:cs typeface="Montserrat"/>
                <a:sym typeface="Montserrat"/>
              </a:rPr>
              <a:t>What is the purpose of all this whitespace?</a:t>
            </a:r>
            <a:endParaRPr i="0" sz="3000" u="none" cap="none" strike="noStrike">
              <a:solidFill>
                <a:schemeClr val="dk1"/>
              </a:solidFill>
              <a:latin typeface="Montserrat"/>
              <a:ea typeface="Montserrat"/>
              <a:cs typeface="Montserrat"/>
              <a:sym typeface="Montserrat"/>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29"/>
          <p:cNvSpPr txBox="1"/>
          <p:nvPr>
            <p:ph type="title"/>
          </p:nvPr>
        </p:nvSpPr>
        <p:spPr>
          <a:xfrm>
            <a:off x="311700" y="445025"/>
            <a:ext cx="8520600" cy="572700"/>
          </a:xfrm>
          <a:prstGeom prst="rect">
            <a:avLst/>
          </a:prstGeom>
          <a:noFill/>
          <a:ln>
            <a:noFill/>
          </a:ln>
        </p:spPr>
        <p:txBody>
          <a:bodyPr anchorCtr="0" anchor="ctr" bIns="34275" lIns="68575" spcFirstLastPara="1" rIns="68575" wrap="square" tIns="34275">
            <a:normAutofit/>
          </a:bodyPr>
          <a:lstStyle/>
          <a:p>
            <a:pPr indent="0" lvl="0" marL="0" marR="0" rtl="0" algn="ctr">
              <a:spcBef>
                <a:spcPts val="0"/>
              </a:spcBef>
              <a:spcAft>
                <a:spcPts val="0"/>
              </a:spcAft>
              <a:buClr>
                <a:schemeClr val="dk1"/>
              </a:buClr>
              <a:buSzPts val="3000"/>
              <a:buFont typeface="Arial"/>
              <a:buNone/>
            </a:pPr>
            <a:r>
              <a:rPr lang="en-US"/>
              <a:t>Use Whitespace</a:t>
            </a:r>
            <a:endParaRPr i="0" sz="3000" u="none" cap="none" strike="noStrike">
              <a:solidFill>
                <a:schemeClr val="dk1"/>
              </a:solidFill>
            </a:endParaRPr>
          </a:p>
        </p:txBody>
      </p:sp>
      <p:sp>
        <p:nvSpPr>
          <p:cNvPr id="189" name="Google Shape;189;p29"/>
          <p:cNvSpPr txBox="1"/>
          <p:nvPr>
            <p:ph idx="1" type="body"/>
          </p:nvPr>
        </p:nvSpPr>
        <p:spPr>
          <a:xfrm>
            <a:off x="311700" y="1152475"/>
            <a:ext cx="8520600" cy="3637200"/>
          </a:xfrm>
          <a:prstGeom prst="rect">
            <a:avLst/>
          </a:prstGeom>
        </p:spPr>
        <p:txBody>
          <a:bodyPr anchorCtr="0" anchor="t" bIns="34275" lIns="68575" spcFirstLastPara="1" rIns="68575" wrap="square" tIns="34275">
            <a:normAutofit/>
          </a:bodyPr>
          <a:lstStyle/>
          <a:p>
            <a:pPr indent="-279400" lvl="0" marL="342900" rtl="0" algn="l">
              <a:spcBef>
                <a:spcPts val="0"/>
              </a:spcBef>
              <a:spcAft>
                <a:spcPts val="0"/>
              </a:spcAft>
              <a:buSzPts val="1800"/>
              <a:buFont typeface="Montserrat"/>
              <a:buAutoNum type="arabicPeriod"/>
            </a:pPr>
            <a:r>
              <a:rPr lang="en-US" sz="1800"/>
              <a:t>Helps to </a:t>
            </a:r>
            <a:r>
              <a:rPr lang="en-US" sz="1800"/>
              <a:t>group items</a:t>
            </a:r>
            <a:endParaRPr sz="1800"/>
          </a:p>
          <a:p>
            <a:pPr indent="-279400" lvl="0" marL="342900" rtl="0" algn="l">
              <a:spcBef>
                <a:spcPts val="1000"/>
              </a:spcBef>
              <a:spcAft>
                <a:spcPts val="0"/>
              </a:spcAft>
              <a:buSzPts val="1800"/>
              <a:buFont typeface="Montserrat"/>
              <a:buAutoNum type="arabicPeriod"/>
            </a:pPr>
            <a:r>
              <a:rPr lang="en-US" sz="1800"/>
              <a:t>H</a:t>
            </a:r>
            <a:r>
              <a:rPr lang="en-US" sz="1800"/>
              <a:t>elps readers scan</a:t>
            </a:r>
            <a:endParaRPr sz="1800"/>
          </a:p>
          <a:p>
            <a:pPr indent="-279400" lvl="0" marL="342900" rtl="0" algn="l">
              <a:spcBef>
                <a:spcPts val="1000"/>
              </a:spcBef>
              <a:spcAft>
                <a:spcPts val="0"/>
              </a:spcAft>
              <a:buSzPts val="1800"/>
              <a:buFont typeface="Montserrat"/>
              <a:buAutoNum type="arabicPeriod"/>
            </a:pPr>
            <a:r>
              <a:rPr lang="en-US" sz="1800"/>
              <a:t>Suggestions:</a:t>
            </a:r>
            <a:endParaRPr sz="1800"/>
          </a:p>
          <a:p>
            <a:pPr indent="-279400" lvl="1" marL="685800" rtl="0" algn="l">
              <a:spcBef>
                <a:spcPts val="1000"/>
              </a:spcBef>
              <a:spcAft>
                <a:spcPts val="0"/>
              </a:spcAft>
              <a:buSzPts val="1800"/>
              <a:buFont typeface="Montserrat"/>
              <a:buAutoNum type="alphaLcPeriod"/>
            </a:pPr>
            <a:r>
              <a:rPr lang="en-US" sz="1800"/>
              <a:t>Put margins (white space) around all content.</a:t>
            </a:r>
            <a:endParaRPr sz="1800"/>
          </a:p>
          <a:p>
            <a:pPr indent="-279400" lvl="1" marL="685800" rtl="0" algn="l">
              <a:spcBef>
                <a:spcPts val="1000"/>
              </a:spcBef>
              <a:spcAft>
                <a:spcPts val="0"/>
              </a:spcAft>
              <a:buSzPts val="1800"/>
              <a:buFont typeface="Montserrat"/>
              <a:buAutoNum type="alphaLcPeriod"/>
            </a:pPr>
            <a:r>
              <a:rPr lang="en-US" sz="1800"/>
              <a:t>Maintain a sense of proportion between the object and its surroundings.</a:t>
            </a:r>
            <a:endParaRPr sz="1800"/>
          </a:p>
          <a:p>
            <a:pPr indent="-279400" lvl="1" marL="685800" rtl="0" algn="l">
              <a:spcBef>
                <a:spcPts val="1000"/>
              </a:spcBef>
              <a:spcAft>
                <a:spcPts val="1000"/>
              </a:spcAft>
              <a:buSzPts val="1800"/>
              <a:buFont typeface="Montserrat"/>
              <a:buAutoNum type="alphaLcPeriod"/>
            </a:pPr>
            <a:r>
              <a:rPr lang="en-US" sz="1800"/>
              <a:t>Don’t crowd controls together (even if grouped).</a:t>
            </a:r>
            <a:endParaRPr/>
          </a:p>
        </p:txBody>
      </p:sp>
      <p:sp>
        <p:nvSpPr>
          <p:cNvPr id="190" name="Google Shape;190;p2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9">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9">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9">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9">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9">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9">
                                            <p:txEl>
                                              <p:pRg end="5" st="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30"/>
          <p:cNvSpPr txBox="1"/>
          <p:nvPr>
            <p:ph type="title"/>
          </p:nvPr>
        </p:nvSpPr>
        <p:spPr>
          <a:xfrm>
            <a:off x="311700" y="19222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US"/>
              <a:t>Alignment</a:t>
            </a:r>
            <a:endParaRPr/>
          </a:p>
        </p:txBody>
      </p:sp>
      <p:pic>
        <p:nvPicPr>
          <p:cNvPr id="197" name="Google Shape;197;p30"/>
          <p:cNvPicPr preferRelativeResize="0"/>
          <p:nvPr/>
        </p:nvPicPr>
        <p:blipFill rotWithShape="1">
          <a:blip r:embed="rId3">
            <a:alphaModFix/>
          </a:blip>
          <a:srcRect b="0" l="0" r="0" t="0"/>
          <a:stretch/>
        </p:blipFill>
        <p:spPr>
          <a:xfrm>
            <a:off x="3819033" y="2832694"/>
            <a:ext cx="1505942" cy="1505942"/>
          </a:xfrm>
          <a:prstGeom prst="rect">
            <a:avLst/>
          </a:prstGeom>
          <a:noFill/>
          <a:ln>
            <a:noFill/>
          </a:ln>
        </p:spPr>
      </p:pic>
      <p:sp>
        <p:nvSpPr>
          <p:cNvPr id="198" name="Google Shape;198;p3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31"/>
          <p:cNvSpPr txBox="1"/>
          <p:nvPr>
            <p:ph type="title"/>
          </p:nvPr>
        </p:nvSpPr>
        <p:spPr>
          <a:xfrm>
            <a:off x="311700" y="445025"/>
            <a:ext cx="8520600" cy="572700"/>
          </a:xfrm>
          <a:prstGeom prst="rect">
            <a:avLst/>
          </a:prstGeom>
          <a:noFill/>
          <a:ln>
            <a:noFill/>
          </a:ln>
        </p:spPr>
        <p:txBody>
          <a:bodyPr anchorCtr="0" anchor="ctr" bIns="34275" lIns="68575" spcFirstLastPara="1" rIns="68575" wrap="square" tIns="34275">
            <a:normAutofit/>
          </a:bodyPr>
          <a:lstStyle/>
          <a:p>
            <a:pPr indent="0" lvl="0" marL="0" marR="0" rtl="0" algn="ctr">
              <a:spcBef>
                <a:spcPts val="0"/>
              </a:spcBef>
              <a:spcAft>
                <a:spcPts val="0"/>
              </a:spcAft>
              <a:buClr>
                <a:schemeClr val="dk1"/>
              </a:buClr>
              <a:buSzPts val="3000"/>
              <a:buFont typeface="Arial"/>
              <a:buNone/>
            </a:pPr>
            <a:r>
              <a:rPr i="0" lang="en-US" sz="3000" u="none" cap="none" strike="noStrike">
                <a:solidFill>
                  <a:schemeClr val="dk1"/>
                </a:solidFill>
              </a:rPr>
              <a:t>Principle of Alignment</a:t>
            </a:r>
            <a:endParaRPr i="0" sz="3000" u="none" cap="none" strike="noStrike">
              <a:solidFill>
                <a:schemeClr val="dk1"/>
              </a:solidFill>
            </a:endParaRPr>
          </a:p>
        </p:txBody>
      </p:sp>
      <p:sp>
        <p:nvSpPr>
          <p:cNvPr id="205" name="Google Shape;205;p31"/>
          <p:cNvSpPr txBox="1"/>
          <p:nvPr>
            <p:ph idx="1" type="body"/>
          </p:nvPr>
        </p:nvSpPr>
        <p:spPr>
          <a:xfrm>
            <a:off x="311700" y="1368725"/>
            <a:ext cx="8520600" cy="1267800"/>
          </a:xfrm>
          <a:prstGeom prst="rect">
            <a:avLst/>
          </a:prstGeom>
          <a:noFill/>
          <a:ln>
            <a:noFill/>
          </a:ln>
        </p:spPr>
        <p:txBody>
          <a:bodyPr anchorCtr="0" anchor="t" bIns="34275" lIns="68575" spcFirstLastPara="1" rIns="68575" wrap="square" tIns="34275">
            <a:normAutofit/>
          </a:bodyPr>
          <a:lstStyle/>
          <a:p>
            <a:pPr indent="-342900" lvl="0" marL="457200" rtl="0" algn="l">
              <a:spcBef>
                <a:spcPts val="0"/>
              </a:spcBef>
              <a:spcAft>
                <a:spcPts val="0"/>
              </a:spcAft>
              <a:buSzPts val="1800"/>
              <a:buChar char="●"/>
            </a:pPr>
            <a:r>
              <a:rPr lang="en-US"/>
              <a:t>Nothing should be placed arbitrarily. </a:t>
            </a:r>
            <a:endParaRPr/>
          </a:p>
          <a:p>
            <a:pPr indent="-342900" lvl="0" marL="457200" rtl="0" algn="l">
              <a:spcBef>
                <a:spcPts val="1000"/>
              </a:spcBef>
              <a:spcAft>
                <a:spcPts val="1000"/>
              </a:spcAft>
              <a:buSzPts val="1800"/>
              <a:buChar char="●"/>
            </a:pPr>
            <a:r>
              <a:rPr lang="en-US"/>
              <a:t>Every item should have a visual connection with something else on the page.</a:t>
            </a:r>
            <a:endParaRPr>
              <a:solidFill>
                <a:srgbClr val="666666"/>
              </a:solidFill>
            </a:endParaRPr>
          </a:p>
        </p:txBody>
      </p:sp>
      <p:pic>
        <p:nvPicPr>
          <p:cNvPr id="206" name="Google Shape;206;p31"/>
          <p:cNvPicPr preferRelativeResize="0"/>
          <p:nvPr/>
        </p:nvPicPr>
        <p:blipFill rotWithShape="1">
          <a:blip r:embed="rId3">
            <a:alphaModFix/>
          </a:blip>
          <a:srcRect b="8864" l="7402" r="13596" t="5158"/>
          <a:stretch/>
        </p:blipFill>
        <p:spPr>
          <a:xfrm>
            <a:off x="6066936" y="2850235"/>
            <a:ext cx="2619864" cy="1371600"/>
          </a:xfrm>
          <a:prstGeom prst="rect">
            <a:avLst/>
          </a:prstGeom>
          <a:noFill/>
          <a:ln>
            <a:noFill/>
          </a:ln>
          <a:effectLst>
            <a:outerShdw blurRad="292100" rotWithShape="0" algn="tl" dir="2700000" dist="139700">
              <a:srgbClr val="333333">
                <a:alpha val="64709"/>
              </a:srgbClr>
            </a:outerShdw>
          </a:effectLst>
        </p:spPr>
      </p:pic>
      <p:pic>
        <p:nvPicPr>
          <p:cNvPr id="207" name="Google Shape;207;p31"/>
          <p:cNvPicPr preferRelativeResize="0"/>
          <p:nvPr/>
        </p:nvPicPr>
        <p:blipFill rotWithShape="1">
          <a:blip r:embed="rId4">
            <a:alphaModFix/>
          </a:blip>
          <a:srcRect b="11767" l="3983" r="10340" t="6232"/>
          <a:stretch/>
        </p:blipFill>
        <p:spPr>
          <a:xfrm>
            <a:off x="305019" y="2850235"/>
            <a:ext cx="2769102" cy="1371600"/>
          </a:xfrm>
          <a:prstGeom prst="rect">
            <a:avLst/>
          </a:prstGeom>
          <a:noFill/>
          <a:ln>
            <a:noFill/>
          </a:ln>
          <a:effectLst>
            <a:outerShdw blurRad="292100" rotWithShape="0" algn="tl" dir="2700000" dist="139700">
              <a:srgbClr val="333333">
                <a:alpha val="64709"/>
              </a:srgbClr>
            </a:outerShdw>
          </a:effectLst>
        </p:spPr>
      </p:pic>
      <p:pic>
        <p:nvPicPr>
          <p:cNvPr id="208" name="Google Shape;208;p31"/>
          <p:cNvPicPr preferRelativeResize="0"/>
          <p:nvPr/>
        </p:nvPicPr>
        <p:blipFill rotWithShape="1">
          <a:blip r:embed="rId5">
            <a:alphaModFix/>
          </a:blip>
          <a:srcRect b="11433" l="14303" r="15648" t="6484"/>
          <a:stretch/>
        </p:blipFill>
        <p:spPr>
          <a:xfrm>
            <a:off x="3217910" y="2850235"/>
            <a:ext cx="2647780" cy="1371600"/>
          </a:xfrm>
          <a:prstGeom prst="rect">
            <a:avLst/>
          </a:prstGeom>
          <a:noFill/>
          <a:ln>
            <a:noFill/>
          </a:ln>
          <a:effectLst>
            <a:outerShdw blurRad="292100" rotWithShape="0" algn="tl" dir="2700000" dist="139700">
              <a:srgbClr val="333333">
                <a:alpha val="64709"/>
              </a:srgbClr>
            </a:outerShdw>
          </a:effectLst>
        </p:spPr>
      </p:pic>
      <p:cxnSp>
        <p:nvCxnSpPr>
          <p:cNvPr id="209" name="Google Shape;209;p31"/>
          <p:cNvCxnSpPr/>
          <p:nvPr/>
        </p:nvCxnSpPr>
        <p:spPr>
          <a:xfrm>
            <a:off x="4612067" y="2499531"/>
            <a:ext cx="0" cy="2132700"/>
          </a:xfrm>
          <a:prstGeom prst="straightConnector1">
            <a:avLst/>
          </a:prstGeom>
          <a:noFill/>
          <a:ln cap="flat" cmpd="sng" w="12700">
            <a:solidFill>
              <a:schemeClr val="dk1"/>
            </a:solidFill>
            <a:prstDash val="dash"/>
            <a:round/>
            <a:headEnd len="sm" w="sm" type="none"/>
            <a:tailEnd len="sm" w="sm" type="none"/>
          </a:ln>
        </p:spPr>
      </p:cxnSp>
      <p:cxnSp>
        <p:nvCxnSpPr>
          <p:cNvPr id="210" name="Google Shape;210;p31"/>
          <p:cNvCxnSpPr/>
          <p:nvPr/>
        </p:nvCxnSpPr>
        <p:spPr>
          <a:xfrm>
            <a:off x="8542716" y="2499531"/>
            <a:ext cx="0" cy="2132700"/>
          </a:xfrm>
          <a:prstGeom prst="straightConnector1">
            <a:avLst/>
          </a:prstGeom>
          <a:noFill/>
          <a:ln cap="flat" cmpd="sng" w="12700">
            <a:solidFill>
              <a:schemeClr val="dk1"/>
            </a:solidFill>
            <a:prstDash val="dash"/>
            <a:round/>
            <a:headEnd len="sm" w="sm" type="none"/>
            <a:tailEnd len="sm" w="sm" type="none"/>
          </a:ln>
        </p:spPr>
      </p:cxnSp>
      <p:sp>
        <p:nvSpPr>
          <p:cNvPr id="211" name="Google Shape;211;p3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32"/>
          <p:cNvSpPr txBox="1"/>
          <p:nvPr>
            <p:ph type="title"/>
          </p:nvPr>
        </p:nvSpPr>
        <p:spPr>
          <a:xfrm>
            <a:off x="311700" y="445025"/>
            <a:ext cx="8520600" cy="572700"/>
          </a:xfrm>
          <a:prstGeom prst="rect">
            <a:avLst/>
          </a:prstGeom>
          <a:noFill/>
          <a:ln>
            <a:noFill/>
          </a:ln>
        </p:spPr>
        <p:txBody>
          <a:bodyPr anchorCtr="0" anchor="ctr" bIns="34275" lIns="68575" spcFirstLastPara="1" rIns="68575" wrap="square" tIns="34275">
            <a:normAutofit/>
          </a:bodyPr>
          <a:lstStyle/>
          <a:p>
            <a:pPr indent="0" lvl="0" marL="0" marR="0" rtl="0" algn="ctr">
              <a:spcBef>
                <a:spcPts val="0"/>
              </a:spcBef>
              <a:spcAft>
                <a:spcPts val="0"/>
              </a:spcAft>
              <a:buClr>
                <a:schemeClr val="dk1"/>
              </a:buClr>
              <a:buSzPts val="3000"/>
              <a:buFont typeface="Arial"/>
              <a:buNone/>
            </a:pPr>
            <a:r>
              <a:rPr i="0" lang="en-US" sz="3000" u="none" cap="none" strike="noStrike">
                <a:solidFill>
                  <a:schemeClr val="dk1"/>
                </a:solidFill>
                <a:latin typeface="Oswald"/>
                <a:ea typeface="Oswald"/>
                <a:cs typeface="Oswald"/>
                <a:sym typeface="Oswald"/>
              </a:rPr>
              <a:t>Avoid center-aligned text</a:t>
            </a:r>
            <a:endParaRPr i="0" sz="3000" u="none" cap="none" strike="noStrike">
              <a:solidFill>
                <a:schemeClr val="dk1"/>
              </a:solidFill>
              <a:latin typeface="Oswald"/>
              <a:ea typeface="Oswald"/>
              <a:cs typeface="Oswald"/>
              <a:sym typeface="Oswald"/>
            </a:endParaRPr>
          </a:p>
        </p:txBody>
      </p:sp>
      <p:pic>
        <p:nvPicPr>
          <p:cNvPr descr="alignment_party1.jpg" id="218" name="Google Shape;218;p32"/>
          <p:cNvPicPr preferRelativeResize="0"/>
          <p:nvPr/>
        </p:nvPicPr>
        <p:blipFill rotWithShape="1">
          <a:blip r:embed="rId3">
            <a:alphaModFix/>
          </a:blip>
          <a:srcRect b="0" l="0" r="0" t="0"/>
          <a:stretch/>
        </p:blipFill>
        <p:spPr>
          <a:xfrm>
            <a:off x="1315775" y="1401762"/>
            <a:ext cx="3159125" cy="3159125"/>
          </a:xfrm>
          <a:prstGeom prst="rect">
            <a:avLst/>
          </a:prstGeom>
          <a:noFill/>
          <a:ln>
            <a:noFill/>
          </a:ln>
        </p:spPr>
      </p:pic>
      <p:pic>
        <p:nvPicPr>
          <p:cNvPr descr="alignment_party2.jpg" id="219" name="Google Shape;219;p32"/>
          <p:cNvPicPr preferRelativeResize="0"/>
          <p:nvPr/>
        </p:nvPicPr>
        <p:blipFill rotWithShape="1">
          <a:blip r:embed="rId4">
            <a:alphaModFix/>
          </a:blip>
          <a:srcRect b="0" l="0" r="0" t="0"/>
          <a:stretch/>
        </p:blipFill>
        <p:spPr>
          <a:xfrm>
            <a:off x="4670691" y="1401762"/>
            <a:ext cx="3157538" cy="3157538"/>
          </a:xfrm>
          <a:prstGeom prst="rect">
            <a:avLst/>
          </a:prstGeom>
          <a:noFill/>
          <a:ln>
            <a:noFill/>
          </a:ln>
        </p:spPr>
      </p:pic>
      <p:cxnSp>
        <p:nvCxnSpPr>
          <p:cNvPr id="220" name="Google Shape;220;p32"/>
          <p:cNvCxnSpPr>
            <a:stCxn id="218" idx="0"/>
            <a:endCxn id="218" idx="2"/>
          </p:cNvCxnSpPr>
          <p:nvPr/>
        </p:nvCxnSpPr>
        <p:spPr>
          <a:xfrm>
            <a:off x="2895337" y="1401762"/>
            <a:ext cx="0" cy="3159000"/>
          </a:xfrm>
          <a:prstGeom prst="straightConnector1">
            <a:avLst/>
          </a:prstGeom>
          <a:noFill/>
          <a:ln cap="flat" cmpd="sng" w="12700">
            <a:solidFill>
              <a:schemeClr val="dk1"/>
            </a:solidFill>
            <a:prstDash val="dash"/>
            <a:round/>
            <a:headEnd len="sm" w="sm" type="none"/>
            <a:tailEnd len="sm" w="sm" type="none"/>
          </a:ln>
        </p:spPr>
      </p:cxnSp>
      <p:cxnSp>
        <p:nvCxnSpPr>
          <p:cNvPr id="221" name="Google Shape;221;p32"/>
          <p:cNvCxnSpPr/>
          <p:nvPr/>
        </p:nvCxnSpPr>
        <p:spPr>
          <a:xfrm>
            <a:off x="5208321" y="1401762"/>
            <a:ext cx="0" cy="3159300"/>
          </a:xfrm>
          <a:prstGeom prst="straightConnector1">
            <a:avLst/>
          </a:prstGeom>
          <a:noFill/>
          <a:ln cap="flat" cmpd="sng" w="12700">
            <a:solidFill>
              <a:schemeClr val="dk1"/>
            </a:solidFill>
            <a:prstDash val="dash"/>
            <a:round/>
            <a:headEnd len="sm" w="sm" type="none"/>
            <a:tailEnd len="sm" w="sm" type="none"/>
          </a:ln>
        </p:spPr>
      </p:cxnSp>
      <p:sp>
        <p:nvSpPr>
          <p:cNvPr id="222" name="Google Shape;222;p3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sp>
        <p:nvSpPr>
          <p:cNvPr id="70" name="Google Shape;70;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US"/>
              <a:t>Announcements</a:t>
            </a:r>
            <a:endParaRPr/>
          </a:p>
        </p:txBody>
      </p:sp>
      <p:sp>
        <p:nvSpPr>
          <p:cNvPr id="71" name="Google Shape;71;p15"/>
          <p:cNvSpPr txBox="1"/>
          <p:nvPr>
            <p:ph idx="1" type="body"/>
          </p:nvPr>
        </p:nvSpPr>
        <p:spPr>
          <a:xfrm>
            <a:off x="311700" y="1152475"/>
            <a:ext cx="8520600" cy="3637200"/>
          </a:xfrm>
          <a:prstGeom prst="rect">
            <a:avLst/>
          </a:prstGeom>
        </p:spPr>
        <p:txBody>
          <a:bodyPr anchorCtr="0" anchor="t" bIns="91425" lIns="91425" spcFirstLastPara="1" rIns="91425" wrap="square" tIns="91425">
            <a:normAutofit/>
          </a:bodyPr>
          <a:lstStyle/>
          <a:p>
            <a:pPr indent="-292100" lvl="0" marL="685800" rtl="0" algn="l">
              <a:spcBef>
                <a:spcPts val="0"/>
              </a:spcBef>
              <a:spcAft>
                <a:spcPts val="0"/>
              </a:spcAft>
              <a:buSzPts val="2000"/>
              <a:buFont typeface="Montserrat"/>
              <a:buAutoNum type="arabicPeriod"/>
            </a:pPr>
            <a:r>
              <a:rPr lang="en-US" sz="2000"/>
              <a:t>This week’s tutorial will be getting a solid start on HW4. If possible, see if you can knock HW4 out early!</a:t>
            </a:r>
            <a:endParaRPr sz="2000"/>
          </a:p>
          <a:p>
            <a:pPr indent="-292100" lvl="0" marL="685800" rtl="0" algn="l">
              <a:spcBef>
                <a:spcPts val="1000"/>
              </a:spcBef>
              <a:spcAft>
                <a:spcPts val="0"/>
              </a:spcAft>
              <a:buSzPts val="2000"/>
              <a:buFont typeface="Montserrat"/>
              <a:buAutoNum type="arabicPeriod"/>
            </a:pPr>
            <a:r>
              <a:rPr lang="en-US" sz="2000"/>
              <a:t>We will be working on design for the next couple of weeks. This will require you to get a bit more creative and to take some ownership over some of your design choices. </a:t>
            </a:r>
            <a:endParaRPr sz="2000"/>
          </a:p>
          <a:p>
            <a:pPr indent="-292100" lvl="0" marL="685800" rtl="0" algn="l">
              <a:spcBef>
                <a:spcPts val="1000"/>
              </a:spcBef>
              <a:spcAft>
                <a:spcPts val="1000"/>
              </a:spcAft>
              <a:buSzPts val="2000"/>
              <a:buFont typeface="Montserrat"/>
              <a:buAutoNum type="arabicPeriod"/>
            </a:pPr>
            <a:r>
              <a:rPr lang="en-US" sz="2000"/>
              <a:t>If you complete and submit all of HW4 </a:t>
            </a:r>
            <a:r>
              <a:rPr b="1" lang="en-US" sz="2000"/>
              <a:t>before</a:t>
            </a:r>
            <a:r>
              <a:rPr lang="en-US" sz="2000"/>
              <a:t> Friday’s Tutorial, you can be excused from class.</a:t>
            </a:r>
            <a:endParaRPr sz="20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pic>
        <p:nvPicPr>
          <p:cNvPr id="228" name="Google Shape;228;p33"/>
          <p:cNvPicPr preferRelativeResize="0"/>
          <p:nvPr/>
        </p:nvPicPr>
        <p:blipFill rotWithShape="1">
          <a:blip r:embed="rId3">
            <a:alphaModFix/>
          </a:blip>
          <a:srcRect b="33589" l="0" r="0" t="33940"/>
          <a:stretch/>
        </p:blipFill>
        <p:spPr>
          <a:xfrm>
            <a:off x="1414463" y="333599"/>
            <a:ext cx="6386513" cy="4594707"/>
          </a:xfrm>
          <a:prstGeom prst="rect">
            <a:avLst/>
          </a:prstGeom>
          <a:noFill/>
          <a:ln>
            <a:noFill/>
          </a:ln>
        </p:spPr>
      </p:pic>
      <p:grpSp>
        <p:nvGrpSpPr>
          <p:cNvPr id="229" name="Google Shape;229;p33"/>
          <p:cNvGrpSpPr/>
          <p:nvPr/>
        </p:nvGrpSpPr>
        <p:grpSpPr>
          <a:xfrm>
            <a:off x="1556806" y="401637"/>
            <a:ext cx="6115500" cy="4670325"/>
            <a:chOff x="2075741" y="535516"/>
            <a:chExt cx="8154000" cy="6227100"/>
          </a:xfrm>
        </p:grpSpPr>
        <p:cxnSp>
          <p:nvCxnSpPr>
            <p:cNvPr id="230" name="Google Shape;230;p33"/>
            <p:cNvCxnSpPr/>
            <p:nvPr/>
          </p:nvCxnSpPr>
          <p:spPr>
            <a:xfrm>
              <a:off x="3142541" y="535516"/>
              <a:ext cx="600" cy="6227100"/>
            </a:xfrm>
            <a:prstGeom prst="straightConnector1">
              <a:avLst/>
            </a:prstGeom>
            <a:noFill/>
            <a:ln cap="flat" cmpd="sng" w="12700">
              <a:solidFill>
                <a:schemeClr val="dk1"/>
              </a:solidFill>
              <a:prstDash val="dash"/>
              <a:round/>
              <a:headEnd len="sm" w="sm" type="none"/>
              <a:tailEnd len="sm" w="sm" type="none"/>
            </a:ln>
          </p:spPr>
        </p:cxnSp>
        <p:cxnSp>
          <p:nvCxnSpPr>
            <p:cNvPr id="231" name="Google Shape;231;p33"/>
            <p:cNvCxnSpPr/>
            <p:nvPr/>
          </p:nvCxnSpPr>
          <p:spPr>
            <a:xfrm>
              <a:off x="5028491" y="535516"/>
              <a:ext cx="600" cy="6227100"/>
            </a:xfrm>
            <a:prstGeom prst="straightConnector1">
              <a:avLst/>
            </a:prstGeom>
            <a:noFill/>
            <a:ln cap="flat" cmpd="sng" w="12700">
              <a:solidFill>
                <a:schemeClr val="dk1"/>
              </a:solidFill>
              <a:prstDash val="dash"/>
              <a:round/>
              <a:headEnd len="sm" w="sm" type="none"/>
              <a:tailEnd len="sm" w="sm" type="none"/>
            </a:ln>
          </p:spPr>
        </p:cxnSp>
        <p:cxnSp>
          <p:nvCxnSpPr>
            <p:cNvPr id="232" name="Google Shape;232;p33"/>
            <p:cNvCxnSpPr/>
            <p:nvPr/>
          </p:nvCxnSpPr>
          <p:spPr>
            <a:xfrm>
              <a:off x="6095691" y="535516"/>
              <a:ext cx="600" cy="6227100"/>
            </a:xfrm>
            <a:prstGeom prst="straightConnector1">
              <a:avLst/>
            </a:prstGeom>
            <a:noFill/>
            <a:ln cap="flat" cmpd="sng" w="12700">
              <a:solidFill>
                <a:schemeClr val="dk1"/>
              </a:solidFill>
              <a:prstDash val="dash"/>
              <a:round/>
              <a:headEnd len="sm" w="sm" type="none"/>
              <a:tailEnd len="sm" w="sm" type="none"/>
            </a:ln>
          </p:spPr>
        </p:cxnSp>
        <p:cxnSp>
          <p:nvCxnSpPr>
            <p:cNvPr id="233" name="Google Shape;233;p33"/>
            <p:cNvCxnSpPr/>
            <p:nvPr/>
          </p:nvCxnSpPr>
          <p:spPr>
            <a:xfrm>
              <a:off x="8210241" y="535516"/>
              <a:ext cx="600" cy="6227100"/>
            </a:xfrm>
            <a:prstGeom prst="straightConnector1">
              <a:avLst/>
            </a:prstGeom>
            <a:noFill/>
            <a:ln cap="flat" cmpd="sng" w="12700">
              <a:solidFill>
                <a:schemeClr val="dk1"/>
              </a:solidFill>
              <a:prstDash val="dash"/>
              <a:round/>
              <a:headEnd len="sm" w="sm" type="none"/>
              <a:tailEnd len="sm" w="sm" type="none"/>
            </a:ln>
          </p:spPr>
        </p:cxnSp>
        <p:cxnSp>
          <p:nvCxnSpPr>
            <p:cNvPr id="234" name="Google Shape;234;p33"/>
            <p:cNvCxnSpPr/>
            <p:nvPr/>
          </p:nvCxnSpPr>
          <p:spPr>
            <a:xfrm>
              <a:off x="2075741" y="535516"/>
              <a:ext cx="600" cy="6227100"/>
            </a:xfrm>
            <a:prstGeom prst="straightConnector1">
              <a:avLst/>
            </a:prstGeom>
            <a:noFill/>
            <a:ln cap="flat" cmpd="sng" w="12700">
              <a:solidFill>
                <a:schemeClr val="dk1"/>
              </a:solidFill>
              <a:prstDash val="dash"/>
              <a:round/>
              <a:headEnd len="sm" w="sm" type="none"/>
              <a:tailEnd len="sm" w="sm" type="none"/>
            </a:ln>
          </p:spPr>
        </p:cxnSp>
        <p:cxnSp>
          <p:nvCxnSpPr>
            <p:cNvPr id="235" name="Google Shape;235;p33"/>
            <p:cNvCxnSpPr/>
            <p:nvPr/>
          </p:nvCxnSpPr>
          <p:spPr>
            <a:xfrm>
              <a:off x="10229141" y="535516"/>
              <a:ext cx="600" cy="6227100"/>
            </a:xfrm>
            <a:prstGeom prst="straightConnector1">
              <a:avLst/>
            </a:prstGeom>
            <a:noFill/>
            <a:ln cap="flat" cmpd="sng" w="12700">
              <a:solidFill>
                <a:schemeClr val="dk1"/>
              </a:solidFill>
              <a:prstDash val="dash"/>
              <a:round/>
              <a:headEnd len="sm" w="sm" type="none"/>
              <a:tailEnd len="sm" w="sm" type="none"/>
            </a:ln>
          </p:spPr>
        </p:cxn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9"/>
                                        </p:tgtEl>
                                        <p:attrNameLst>
                                          <p:attrName>style.visibility</p:attrName>
                                        </p:attrNameLst>
                                      </p:cBhvr>
                                      <p:to>
                                        <p:strVal val="visible"/>
                                      </p:to>
                                    </p:set>
                                    <p:animEffect filter="fade" transition="in">
                                      <p:cBhvr>
                                        <p:cTn dur="1"/>
                                        <p:tgtEl>
                                          <p:spTgt spid="22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34"/>
          <p:cNvSpPr txBox="1"/>
          <p:nvPr>
            <p:ph type="title"/>
          </p:nvPr>
        </p:nvSpPr>
        <p:spPr>
          <a:xfrm>
            <a:off x="311700" y="445025"/>
            <a:ext cx="8520600" cy="572700"/>
          </a:xfrm>
          <a:prstGeom prst="rect">
            <a:avLst/>
          </a:prstGeom>
          <a:noFill/>
          <a:ln>
            <a:noFill/>
          </a:ln>
        </p:spPr>
        <p:txBody>
          <a:bodyPr anchorCtr="0" anchor="ctr" bIns="34275" lIns="68575" spcFirstLastPara="1" rIns="68575" wrap="square" tIns="34275">
            <a:normAutofit/>
          </a:bodyPr>
          <a:lstStyle/>
          <a:p>
            <a:pPr indent="0" lvl="0" marL="0" marR="0" rtl="0" algn="ctr">
              <a:spcBef>
                <a:spcPts val="0"/>
              </a:spcBef>
              <a:spcAft>
                <a:spcPts val="0"/>
              </a:spcAft>
              <a:buClr>
                <a:schemeClr val="dk1"/>
              </a:buClr>
              <a:buSzPts val="3000"/>
              <a:buFont typeface="Arial"/>
              <a:buNone/>
            </a:pPr>
            <a:r>
              <a:rPr i="0" lang="en-US" sz="3000" u="none" cap="none" strike="noStrike">
                <a:solidFill>
                  <a:schemeClr val="dk1"/>
                </a:solidFill>
              </a:rPr>
              <a:t>Alignment Summary</a:t>
            </a:r>
            <a:endParaRPr i="0" sz="3000" u="none" cap="none" strike="noStrike">
              <a:solidFill>
                <a:schemeClr val="dk1"/>
              </a:solidFill>
            </a:endParaRPr>
          </a:p>
        </p:txBody>
      </p:sp>
      <p:sp>
        <p:nvSpPr>
          <p:cNvPr id="242" name="Google Shape;242;p34"/>
          <p:cNvSpPr txBox="1"/>
          <p:nvPr>
            <p:ph idx="1" type="body"/>
          </p:nvPr>
        </p:nvSpPr>
        <p:spPr>
          <a:xfrm>
            <a:off x="311700" y="1152475"/>
            <a:ext cx="8520600" cy="3637200"/>
          </a:xfrm>
          <a:prstGeom prst="rect">
            <a:avLst/>
          </a:prstGeom>
        </p:spPr>
        <p:txBody>
          <a:bodyPr anchorCtr="0" anchor="t" bIns="34275" lIns="68575" spcFirstLastPara="1" rIns="68575" wrap="square" tIns="34275">
            <a:normAutofit/>
          </a:bodyPr>
          <a:lstStyle/>
          <a:p>
            <a:pPr indent="-342900" lvl="0" marL="457200" rtl="0" algn="l">
              <a:spcBef>
                <a:spcPts val="0"/>
              </a:spcBef>
              <a:spcAft>
                <a:spcPts val="0"/>
              </a:spcAft>
              <a:buSzPts val="1800"/>
              <a:buChar char="●"/>
            </a:pPr>
            <a:r>
              <a:rPr lang="en-US"/>
              <a:t>Main goal: unify and organize content</a:t>
            </a:r>
            <a:endParaRPr/>
          </a:p>
          <a:p>
            <a:pPr indent="-342900" lvl="0" marL="457200" rtl="0" algn="l">
              <a:spcBef>
                <a:spcPts val="1000"/>
              </a:spcBef>
              <a:spcAft>
                <a:spcPts val="0"/>
              </a:spcAft>
              <a:buSzPts val="1800"/>
              <a:buChar char="●"/>
            </a:pPr>
            <a:r>
              <a:rPr lang="en-US"/>
              <a:t>Be conscious of where you place items</a:t>
            </a:r>
            <a:endParaRPr/>
          </a:p>
          <a:p>
            <a:pPr indent="-342900" lvl="0" marL="457200" rtl="0" algn="l">
              <a:spcBef>
                <a:spcPts val="1000"/>
              </a:spcBef>
              <a:spcAft>
                <a:spcPts val="0"/>
              </a:spcAft>
              <a:buSzPts val="1800"/>
              <a:buChar char="●"/>
            </a:pPr>
            <a:r>
              <a:rPr lang="en-US"/>
              <a:t>Work within a grid</a:t>
            </a:r>
            <a:endParaRPr/>
          </a:p>
          <a:p>
            <a:pPr indent="0" lvl="0" marL="0" rtl="0" algn="l">
              <a:spcBef>
                <a:spcPts val="1000"/>
              </a:spcBef>
              <a:spcAft>
                <a:spcPts val="0"/>
              </a:spcAft>
              <a:buNone/>
            </a:pPr>
            <a:r>
              <a:rPr b="1" lang="en-US"/>
              <a:t>Avoid:</a:t>
            </a:r>
            <a:endParaRPr b="1"/>
          </a:p>
          <a:p>
            <a:pPr indent="-393700" lvl="0" marL="457200" rtl="0" algn="l">
              <a:spcBef>
                <a:spcPts val="1000"/>
              </a:spcBef>
              <a:spcAft>
                <a:spcPts val="0"/>
              </a:spcAft>
              <a:buSzPts val="1800"/>
              <a:buAutoNum type="arabicPeriod"/>
            </a:pPr>
            <a:r>
              <a:rPr lang="en-US"/>
              <a:t>Using more than one text alignment</a:t>
            </a:r>
            <a:endParaRPr/>
          </a:p>
          <a:p>
            <a:pPr indent="-393700" lvl="0" marL="457200" rtl="0" algn="l">
              <a:spcBef>
                <a:spcPts val="1000"/>
              </a:spcBef>
              <a:spcAft>
                <a:spcPts val="1000"/>
              </a:spcAft>
              <a:buSzPts val="1800"/>
              <a:buAutoNum type="arabicPeriod"/>
            </a:pPr>
            <a:r>
              <a:rPr lang="en-US"/>
              <a:t>Use centered alignment consciously and for a purpose, not by default</a:t>
            </a:r>
            <a:endParaRPr/>
          </a:p>
        </p:txBody>
      </p:sp>
      <p:sp>
        <p:nvSpPr>
          <p:cNvPr id="243" name="Google Shape;243;p3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2">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2">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2">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2">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2">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2">
                                            <p:txEl>
                                              <p:pRg end="5" st="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35"/>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US"/>
              <a:t>Repetition</a:t>
            </a:r>
            <a:endParaRPr/>
          </a:p>
        </p:txBody>
      </p:sp>
      <p:sp>
        <p:nvSpPr>
          <p:cNvPr id="250" name="Google Shape;250;p3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36"/>
          <p:cNvSpPr txBox="1"/>
          <p:nvPr>
            <p:ph type="title"/>
          </p:nvPr>
        </p:nvSpPr>
        <p:spPr>
          <a:xfrm>
            <a:off x="311700" y="445025"/>
            <a:ext cx="8520600" cy="572700"/>
          </a:xfrm>
          <a:prstGeom prst="rect">
            <a:avLst/>
          </a:prstGeom>
          <a:noFill/>
          <a:ln>
            <a:noFill/>
          </a:ln>
        </p:spPr>
        <p:txBody>
          <a:bodyPr anchorCtr="0" anchor="ctr" bIns="34275" lIns="68575" spcFirstLastPara="1" rIns="68575" wrap="square" tIns="34275">
            <a:normAutofit/>
          </a:bodyPr>
          <a:lstStyle/>
          <a:p>
            <a:pPr indent="0" lvl="0" marL="0" marR="0" rtl="0" algn="ctr">
              <a:spcBef>
                <a:spcPts val="0"/>
              </a:spcBef>
              <a:spcAft>
                <a:spcPts val="0"/>
              </a:spcAft>
              <a:buClr>
                <a:schemeClr val="dk1"/>
              </a:buClr>
              <a:buSzPts val="3000"/>
              <a:buFont typeface="Arial"/>
              <a:buNone/>
            </a:pPr>
            <a:r>
              <a:rPr i="0" lang="en-US" sz="3000" u="none" cap="none" strike="noStrike">
                <a:solidFill>
                  <a:schemeClr val="dk1"/>
                </a:solidFill>
              </a:rPr>
              <a:t>Principle of Repetition</a:t>
            </a:r>
            <a:endParaRPr i="0" sz="3000" u="none" cap="none" strike="noStrike">
              <a:solidFill>
                <a:schemeClr val="dk1"/>
              </a:solidFill>
            </a:endParaRPr>
          </a:p>
        </p:txBody>
      </p:sp>
      <p:sp>
        <p:nvSpPr>
          <p:cNvPr id="257" name="Google Shape;257;p36"/>
          <p:cNvSpPr txBox="1"/>
          <p:nvPr>
            <p:ph idx="1" type="body"/>
          </p:nvPr>
        </p:nvSpPr>
        <p:spPr>
          <a:xfrm>
            <a:off x="311700" y="1152475"/>
            <a:ext cx="8520600" cy="3637200"/>
          </a:xfrm>
          <a:prstGeom prst="rect">
            <a:avLst/>
          </a:prstGeom>
        </p:spPr>
        <p:txBody>
          <a:bodyPr anchorCtr="0" anchor="t" bIns="34275" lIns="68575" spcFirstLastPara="1" rIns="68575" wrap="square" tIns="34275">
            <a:normAutofit/>
          </a:bodyPr>
          <a:lstStyle/>
          <a:p>
            <a:pPr indent="-279400" lvl="0" marL="342900" rtl="0" algn="l">
              <a:spcBef>
                <a:spcPts val="0"/>
              </a:spcBef>
              <a:spcAft>
                <a:spcPts val="0"/>
              </a:spcAft>
              <a:buSzPts val="1800"/>
              <a:buFont typeface="Montserrat"/>
              <a:buAutoNum type="arabicPeriod"/>
            </a:pPr>
            <a:r>
              <a:rPr i="0" lang="en-US" u="none" cap="none" strike="noStrike">
                <a:solidFill>
                  <a:srgbClr val="666666"/>
                </a:solidFill>
              </a:rPr>
              <a:t>Repeat some aspect of the design throughout the entire piece.</a:t>
            </a:r>
            <a:endParaRPr>
              <a:solidFill>
                <a:srgbClr val="666666"/>
              </a:solidFill>
            </a:endParaRPr>
          </a:p>
          <a:p>
            <a:pPr indent="-279400" lvl="0" marL="342900" rtl="0" algn="l">
              <a:spcBef>
                <a:spcPts val="1000"/>
              </a:spcBef>
              <a:spcAft>
                <a:spcPts val="0"/>
              </a:spcAft>
              <a:buSzPts val="1800"/>
              <a:buFont typeface="Montserrat"/>
              <a:buAutoNum type="arabicPeriod"/>
            </a:pPr>
            <a:r>
              <a:rPr lang="en-US">
                <a:solidFill>
                  <a:srgbClr val="666666"/>
                </a:solidFill>
              </a:rPr>
              <a:t>Unifies the design</a:t>
            </a:r>
            <a:endParaRPr>
              <a:solidFill>
                <a:srgbClr val="666666"/>
              </a:solidFill>
            </a:endParaRPr>
          </a:p>
          <a:p>
            <a:pPr indent="-279400" lvl="0" marL="342900" rtl="0" algn="l">
              <a:spcBef>
                <a:spcPts val="1000"/>
              </a:spcBef>
              <a:spcAft>
                <a:spcPts val="1000"/>
              </a:spcAft>
              <a:buSzPts val="1800"/>
              <a:buFont typeface="Montserrat"/>
              <a:buAutoNum type="arabicPeriod"/>
            </a:pPr>
            <a:r>
              <a:rPr i="0" lang="en-US" u="none" cap="none" strike="noStrike">
                <a:solidFill>
                  <a:srgbClr val="666666"/>
                </a:solidFill>
              </a:rPr>
              <a:t>Could be any aspect of the design</a:t>
            </a:r>
            <a:br>
              <a:rPr lang="en-US">
                <a:solidFill>
                  <a:srgbClr val="666666"/>
                </a:solidFill>
              </a:rPr>
            </a:br>
            <a:r>
              <a:rPr lang="en-US">
                <a:solidFill>
                  <a:srgbClr val="666666"/>
                </a:solidFill>
              </a:rPr>
              <a:t>(fonts, colors, design elements, proximity, alignment)</a:t>
            </a:r>
            <a:endParaRPr i="0" u="none" cap="none" strike="noStrike">
              <a:solidFill>
                <a:srgbClr val="666666"/>
              </a:solidFill>
            </a:endParaRPr>
          </a:p>
        </p:txBody>
      </p:sp>
      <p:sp>
        <p:nvSpPr>
          <p:cNvPr id="258" name="Google Shape;258;p3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7">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7">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7">
                                            <p:txEl>
                                              <p:pRg end="2" st="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37"/>
          <p:cNvSpPr txBox="1"/>
          <p:nvPr>
            <p:ph type="title"/>
          </p:nvPr>
        </p:nvSpPr>
        <p:spPr>
          <a:xfrm>
            <a:off x="311700" y="445025"/>
            <a:ext cx="8520600" cy="572700"/>
          </a:xfrm>
          <a:prstGeom prst="rect">
            <a:avLst/>
          </a:prstGeom>
          <a:noFill/>
          <a:ln>
            <a:noFill/>
          </a:ln>
        </p:spPr>
        <p:txBody>
          <a:bodyPr anchorCtr="0" anchor="ctr" bIns="34275" lIns="68575" spcFirstLastPara="1" rIns="68575" wrap="square" tIns="34275">
            <a:normAutofit/>
          </a:bodyPr>
          <a:lstStyle/>
          <a:p>
            <a:pPr indent="0" lvl="0" marL="0" marR="0" rtl="0" algn="ctr">
              <a:spcBef>
                <a:spcPts val="0"/>
              </a:spcBef>
              <a:spcAft>
                <a:spcPts val="0"/>
              </a:spcAft>
              <a:buClr>
                <a:schemeClr val="dk1"/>
              </a:buClr>
              <a:buSzPts val="3000"/>
              <a:buFont typeface="Arial"/>
              <a:buNone/>
            </a:pPr>
            <a:r>
              <a:rPr lang="en-US"/>
              <a:t>What is repeating?</a:t>
            </a:r>
            <a:endParaRPr i="0" sz="3000" u="none" cap="none" strike="noStrike">
              <a:solidFill>
                <a:schemeClr val="dk1"/>
              </a:solidFill>
            </a:endParaRPr>
          </a:p>
        </p:txBody>
      </p:sp>
      <p:pic>
        <p:nvPicPr>
          <p:cNvPr descr="repetition1.jpg" id="265" name="Google Shape;265;p37"/>
          <p:cNvPicPr preferRelativeResize="0"/>
          <p:nvPr/>
        </p:nvPicPr>
        <p:blipFill rotWithShape="1">
          <a:blip r:embed="rId3">
            <a:alphaModFix/>
          </a:blip>
          <a:srcRect b="0" l="0" r="0" t="0"/>
          <a:stretch/>
        </p:blipFill>
        <p:spPr>
          <a:xfrm>
            <a:off x="1851338" y="1250944"/>
            <a:ext cx="2826694" cy="3619725"/>
          </a:xfrm>
          <a:prstGeom prst="rect">
            <a:avLst/>
          </a:prstGeom>
          <a:noFill/>
          <a:ln>
            <a:noFill/>
          </a:ln>
        </p:spPr>
      </p:pic>
      <p:sp>
        <p:nvSpPr>
          <p:cNvPr id="266" name="Google Shape;266;p37"/>
          <p:cNvSpPr txBox="1"/>
          <p:nvPr/>
        </p:nvSpPr>
        <p:spPr>
          <a:xfrm>
            <a:off x="4886963" y="1485600"/>
            <a:ext cx="2405700" cy="2331600"/>
          </a:xfrm>
          <a:prstGeom prst="rect">
            <a:avLst/>
          </a:prstGeom>
          <a:noFill/>
          <a:ln>
            <a:noFill/>
          </a:ln>
        </p:spPr>
        <p:txBody>
          <a:bodyPr anchorCtr="0" anchor="t" bIns="34275" lIns="68575" spcFirstLastPara="1" rIns="68575" wrap="square" tIns="34275">
            <a:noAutofit/>
          </a:bodyPr>
          <a:lstStyle/>
          <a:p>
            <a:pPr indent="-190500" lvl="0" marL="215900" marR="0" rtl="0" algn="l">
              <a:lnSpc>
                <a:spcPct val="115000"/>
              </a:lnSpc>
              <a:spcBef>
                <a:spcPts val="0"/>
              </a:spcBef>
              <a:spcAft>
                <a:spcPts val="0"/>
              </a:spcAft>
              <a:buClr>
                <a:srgbClr val="666666"/>
              </a:buClr>
              <a:buSzPts val="1800"/>
              <a:buFont typeface="Montserrat"/>
              <a:buChar char="-"/>
            </a:pPr>
            <a:r>
              <a:rPr lang="en-US" sz="1800">
                <a:solidFill>
                  <a:srgbClr val="666666"/>
                </a:solidFill>
                <a:latin typeface="Montserrat"/>
                <a:ea typeface="Montserrat"/>
                <a:cs typeface="Montserrat"/>
                <a:sym typeface="Montserrat"/>
              </a:rPr>
              <a:t>Bold typeface</a:t>
            </a:r>
            <a:endParaRPr sz="1800">
              <a:solidFill>
                <a:srgbClr val="666666"/>
              </a:solidFill>
              <a:latin typeface="Montserrat"/>
              <a:ea typeface="Montserrat"/>
              <a:cs typeface="Montserrat"/>
              <a:sym typeface="Montserrat"/>
            </a:endParaRPr>
          </a:p>
          <a:p>
            <a:pPr indent="-190500" lvl="0" marL="215900" marR="0" rtl="0" algn="l">
              <a:lnSpc>
                <a:spcPct val="115000"/>
              </a:lnSpc>
              <a:spcBef>
                <a:spcPts val="0"/>
              </a:spcBef>
              <a:spcAft>
                <a:spcPts val="0"/>
              </a:spcAft>
              <a:buClr>
                <a:srgbClr val="666666"/>
              </a:buClr>
              <a:buSzPts val="1800"/>
              <a:buFont typeface="Montserrat"/>
              <a:buChar char="-"/>
            </a:pPr>
            <a:r>
              <a:rPr lang="en-US" sz="1800">
                <a:solidFill>
                  <a:srgbClr val="666666"/>
                </a:solidFill>
                <a:latin typeface="Montserrat"/>
                <a:ea typeface="Montserrat"/>
                <a:cs typeface="Montserrat"/>
                <a:sym typeface="Montserrat"/>
              </a:rPr>
              <a:t>Light typeface</a:t>
            </a:r>
            <a:endParaRPr sz="1800">
              <a:solidFill>
                <a:srgbClr val="666666"/>
              </a:solidFill>
              <a:latin typeface="Montserrat"/>
              <a:ea typeface="Montserrat"/>
              <a:cs typeface="Montserrat"/>
              <a:sym typeface="Montserrat"/>
            </a:endParaRPr>
          </a:p>
          <a:p>
            <a:pPr indent="-190500" lvl="0" marL="215900" marR="0" rtl="0" algn="l">
              <a:lnSpc>
                <a:spcPct val="115000"/>
              </a:lnSpc>
              <a:spcBef>
                <a:spcPts val="0"/>
              </a:spcBef>
              <a:spcAft>
                <a:spcPts val="0"/>
              </a:spcAft>
              <a:buClr>
                <a:srgbClr val="666666"/>
              </a:buClr>
              <a:buSzPts val="1800"/>
              <a:buFont typeface="Montserrat"/>
              <a:buChar char="-"/>
            </a:pPr>
            <a:r>
              <a:rPr lang="en-US" sz="1800">
                <a:solidFill>
                  <a:srgbClr val="666666"/>
                </a:solidFill>
                <a:latin typeface="Montserrat"/>
                <a:ea typeface="Montserrat"/>
                <a:cs typeface="Montserrat"/>
                <a:sym typeface="Montserrat"/>
              </a:rPr>
              <a:t>Square bullets</a:t>
            </a:r>
            <a:endParaRPr sz="1800">
              <a:solidFill>
                <a:srgbClr val="666666"/>
              </a:solidFill>
              <a:latin typeface="Montserrat"/>
              <a:ea typeface="Montserrat"/>
              <a:cs typeface="Montserrat"/>
              <a:sym typeface="Montserrat"/>
            </a:endParaRPr>
          </a:p>
          <a:p>
            <a:pPr indent="-190500" lvl="0" marL="215900" marR="0" rtl="0" algn="l">
              <a:lnSpc>
                <a:spcPct val="115000"/>
              </a:lnSpc>
              <a:spcBef>
                <a:spcPts val="0"/>
              </a:spcBef>
              <a:spcAft>
                <a:spcPts val="0"/>
              </a:spcAft>
              <a:buClr>
                <a:srgbClr val="666666"/>
              </a:buClr>
              <a:buSzPts val="1800"/>
              <a:buFont typeface="Montserrat"/>
              <a:buChar char="-"/>
            </a:pPr>
            <a:r>
              <a:rPr lang="en-US" sz="1800">
                <a:solidFill>
                  <a:srgbClr val="666666"/>
                </a:solidFill>
                <a:latin typeface="Montserrat"/>
                <a:ea typeface="Montserrat"/>
                <a:cs typeface="Montserrat"/>
                <a:sym typeface="Montserrat"/>
              </a:rPr>
              <a:t>Indents</a:t>
            </a:r>
            <a:endParaRPr sz="1800">
              <a:solidFill>
                <a:srgbClr val="666666"/>
              </a:solidFill>
              <a:latin typeface="Montserrat"/>
              <a:ea typeface="Montserrat"/>
              <a:cs typeface="Montserrat"/>
              <a:sym typeface="Montserrat"/>
            </a:endParaRPr>
          </a:p>
          <a:p>
            <a:pPr indent="-190500" lvl="0" marL="215900" marR="0" rtl="0" algn="l">
              <a:lnSpc>
                <a:spcPct val="115000"/>
              </a:lnSpc>
              <a:spcBef>
                <a:spcPts val="0"/>
              </a:spcBef>
              <a:spcAft>
                <a:spcPts val="0"/>
              </a:spcAft>
              <a:buClr>
                <a:srgbClr val="666666"/>
              </a:buClr>
              <a:buSzPts val="1800"/>
              <a:buFont typeface="Montserrat"/>
              <a:buChar char="-"/>
            </a:pPr>
            <a:r>
              <a:rPr lang="en-US" sz="1800">
                <a:solidFill>
                  <a:srgbClr val="666666"/>
                </a:solidFill>
                <a:latin typeface="Montserrat"/>
                <a:ea typeface="Montserrat"/>
                <a:cs typeface="Montserrat"/>
                <a:sym typeface="Montserrat"/>
              </a:rPr>
              <a:t>Spacing</a:t>
            </a:r>
            <a:endParaRPr sz="1800">
              <a:solidFill>
                <a:srgbClr val="666666"/>
              </a:solidFill>
              <a:latin typeface="Montserrat"/>
              <a:ea typeface="Montserrat"/>
              <a:cs typeface="Montserrat"/>
              <a:sym typeface="Montserrat"/>
            </a:endParaRPr>
          </a:p>
          <a:p>
            <a:pPr indent="-190500" lvl="0" marL="215900" marR="0" rtl="0" algn="l">
              <a:lnSpc>
                <a:spcPct val="115000"/>
              </a:lnSpc>
              <a:spcBef>
                <a:spcPts val="0"/>
              </a:spcBef>
              <a:spcAft>
                <a:spcPts val="0"/>
              </a:spcAft>
              <a:buClr>
                <a:srgbClr val="666666"/>
              </a:buClr>
              <a:buSzPts val="1800"/>
              <a:buFont typeface="Montserrat"/>
              <a:buChar char="-"/>
            </a:pPr>
            <a:r>
              <a:rPr lang="en-US" sz="1800">
                <a:solidFill>
                  <a:srgbClr val="666666"/>
                </a:solidFill>
                <a:latin typeface="Montserrat"/>
                <a:ea typeface="Montserrat"/>
                <a:cs typeface="Montserrat"/>
                <a:sym typeface="Montserrat"/>
              </a:rPr>
              <a:t>Left alignment</a:t>
            </a:r>
            <a:endParaRPr sz="1800">
              <a:solidFill>
                <a:srgbClr val="666666"/>
              </a:solidFill>
              <a:latin typeface="Montserrat"/>
              <a:ea typeface="Montserrat"/>
              <a:cs typeface="Montserrat"/>
              <a:sym typeface="Montserrat"/>
            </a:endParaRPr>
          </a:p>
        </p:txBody>
      </p:sp>
      <p:sp>
        <p:nvSpPr>
          <p:cNvPr id="267" name="Google Shape;267;p3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38"/>
          <p:cNvSpPr txBox="1"/>
          <p:nvPr/>
        </p:nvSpPr>
        <p:spPr>
          <a:xfrm>
            <a:off x="5332849" y="1514175"/>
            <a:ext cx="3361800" cy="1685100"/>
          </a:xfrm>
          <a:prstGeom prst="rect">
            <a:avLst/>
          </a:prstGeom>
          <a:noFill/>
          <a:ln>
            <a:noFill/>
          </a:ln>
        </p:spPr>
        <p:txBody>
          <a:bodyPr anchorCtr="0" anchor="t" bIns="34275" lIns="68575" spcFirstLastPara="1" rIns="68575" wrap="square" tIns="34275">
            <a:noAutofit/>
          </a:bodyPr>
          <a:lstStyle/>
          <a:p>
            <a:pPr indent="-190500" lvl="0" marL="215900" marR="0" rtl="0" algn="l">
              <a:lnSpc>
                <a:spcPct val="115000"/>
              </a:lnSpc>
              <a:spcBef>
                <a:spcPts val="0"/>
              </a:spcBef>
              <a:spcAft>
                <a:spcPts val="0"/>
              </a:spcAft>
              <a:buClr>
                <a:srgbClr val="666666"/>
              </a:buClr>
              <a:buSzPts val="1800"/>
              <a:buFont typeface="Montserrat"/>
              <a:buChar char="-"/>
            </a:pPr>
            <a:r>
              <a:rPr lang="en-US" sz="1800">
                <a:solidFill>
                  <a:srgbClr val="666666"/>
                </a:solidFill>
                <a:latin typeface="Montserrat"/>
                <a:ea typeface="Montserrat"/>
                <a:cs typeface="Montserrat"/>
                <a:sym typeface="Montserrat"/>
              </a:rPr>
              <a:t>Left alignment</a:t>
            </a:r>
            <a:endParaRPr sz="1800">
              <a:solidFill>
                <a:srgbClr val="666666"/>
              </a:solidFill>
              <a:latin typeface="Montserrat"/>
              <a:ea typeface="Montserrat"/>
              <a:cs typeface="Montserrat"/>
              <a:sym typeface="Montserrat"/>
            </a:endParaRPr>
          </a:p>
          <a:p>
            <a:pPr indent="-190500" lvl="0" marL="215900" marR="0" rtl="0" algn="l">
              <a:lnSpc>
                <a:spcPct val="115000"/>
              </a:lnSpc>
              <a:spcBef>
                <a:spcPts val="0"/>
              </a:spcBef>
              <a:spcAft>
                <a:spcPts val="0"/>
              </a:spcAft>
              <a:buClr>
                <a:srgbClr val="666666"/>
              </a:buClr>
              <a:buSzPts val="1800"/>
              <a:buFont typeface="Montserrat"/>
              <a:buChar char="-"/>
            </a:pPr>
            <a:r>
              <a:rPr lang="en-US" sz="1800">
                <a:solidFill>
                  <a:srgbClr val="666666"/>
                </a:solidFill>
                <a:latin typeface="Montserrat"/>
                <a:ea typeface="Montserrat"/>
                <a:cs typeface="Montserrat"/>
                <a:sym typeface="Montserrat"/>
              </a:rPr>
              <a:t>Teacups</a:t>
            </a:r>
            <a:endParaRPr sz="1800">
              <a:solidFill>
                <a:srgbClr val="666666"/>
              </a:solidFill>
              <a:latin typeface="Montserrat"/>
              <a:ea typeface="Montserrat"/>
              <a:cs typeface="Montserrat"/>
              <a:sym typeface="Montserrat"/>
            </a:endParaRPr>
          </a:p>
          <a:p>
            <a:pPr indent="-190500" lvl="0" marL="215900" marR="0" rtl="0" algn="l">
              <a:lnSpc>
                <a:spcPct val="115000"/>
              </a:lnSpc>
              <a:spcBef>
                <a:spcPts val="0"/>
              </a:spcBef>
              <a:spcAft>
                <a:spcPts val="0"/>
              </a:spcAft>
              <a:buClr>
                <a:srgbClr val="666666"/>
              </a:buClr>
              <a:buSzPts val="1800"/>
              <a:buFont typeface="Montserrat"/>
              <a:buChar char="-"/>
            </a:pPr>
            <a:r>
              <a:rPr lang="en-US" sz="1800">
                <a:solidFill>
                  <a:srgbClr val="666666"/>
                </a:solidFill>
                <a:latin typeface="Montserrat"/>
                <a:ea typeface="Montserrat"/>
                <a:cs typeface="Montserrat"/>
                <a:sym typeface="Montserrat"/>
              </a:rPr>
              <a:t>Triangles</a:t>
            </a:r>
            <a:endParaRPr sz="1800">
              <a:solidFill>
                <a:srgbClr val="666666"/>
              </a:solidFill>
              <a:latin typeface="Montserrat"/>
              <a:ea typeface="Montserrat"/>
              <a:cs typeface="Montserrat"/>
              <a:sym typeface="Montserrat"/>
            </a:endParaRPr>
          </a:p>
          <a:p>
            <a:pPr indent="-190500" lvl="0" marL="215900" marR="0" rtl="0" algn="l">
              <a:lnSpc>
                <a:spcPct val="115000"/>
              </a:lnSpc>
              <a:spcBef>
                <a:spcPts val="0"/>
              </a:spcBef>
              <a:spcAft>
                <a:spcPts val="0"/>
              </a:spcAft>
              <a:buClr>
                <a:srgbClr val="666666"/>
              </a:buClr>
              <a:buSzPts val="1800"/>
              <a:buFont typeface="Montserrat"/>
              <a:buChar char="-"/>
            </a:pPr>
            <a:r>
              <a:rPr lang="en-US" sz="1800">
                <a:solidFill>
                  <a:srgbClr val="666666"/>
                </a:solidFill>
                <a:latin typeface="Montserrat"/>
                <a:ea typeface="Montserrat"/>
                <a:cs typeface="Montserrat"/>
                <a:sym typeface="Montserrat"/>
              </a:rPr>
              <a:t>Squares</a:t>
            </a:r>
            <a:endParaRPr sz="1800">
              <a:solidFill>
                <a:srgbClr val="666666"/>
              </a:solidFill>
              <a:latin typeface="Montserrat"/>
              <a:ea typeface="Montserrat"/>
              <a:cs typeface="Montserrat"/>
              <a:sym typeface="Montserrat"/>
            </a:endParaRPr>
          </a:p>
          <a:p>
            <a:pPr indent="0" lvl="0" marL="0" marR="0" rtl="0" algn="l">
              <a:lnSpc>
                <a:spcPct val="115000"/>
              </a:lnSpc>
              <a:spcBef>
                <a:spcPts val="0"/>
              </a:spcBef>
              <a:spcAft>
                <a:spcPts val="0"/>
              </a:spcAft>
              <a:buNone/>
            </a:pPr>
            <a:r>
              <a:rPr lang="en-US" sz="1800">
                <a:solidFill>
                  <a:srgbClr val="666666"/>
                </a:solidFill>
                <a:latin typeface="Montserrat"/>
                <a:ea typeface="Montserrat"/>
                <a:cs typeface="Montserrat"/>
                <a:sym typeface="Montserrat"/>
              </a:rPr>
              <a:t>(more about branding)</a:t>
            </a:r>
            <a:endParaRPr sz="1800">
              <a:solidFill>
                <a:srgbClr val="666666"/>
              </a:solidFill>
              <a:latin typeface="Montserrat"/>
              <a:ea typeface="Montserrat"/>
              <a:cs typeface="Montserrat"/>
              <a:sym typeface="Montserrat"/>
            </a:endParaRPr>
          </a:p>
        </p:txBody>
      </p:sp>
      <p:pic>
        <p:nvPicPr>
          <p:cNvPr descr="repetition_triangle.png" id="274" name="Google Shape;274;p38"/>
          <p:cNvPicPr preferRelativeResize="0"/>
          <p:nvPr/>
        </p:nvPicPr>
        <p:blipFill rotWithShape="1">
          <a:blip r:embed="rId3">
            <a:alphaModFix/>
          </a:blip>
          <a:srcRect b="13093" l="11692" r="13451" t="1494"/>
          <a:stretch/>
        </p:blipFill>
        <p:spPr>
          <a:xfrm>
            <a:off x="1871653" y="1345200"/>
            <a:ext cx="3200400" cy="3362943"/>
          </a:xfrm>
          <a:prstGeom prst="rect">
            <a:avLst/>
          </a:prstGeom>
          <a:noFill/>
          <a:ln>
            <a:noFill/>
          </a:ln>
        </p:spPr>
      </p:pic>
      <p:sp>
        <p:nvSpPr>
          <p:cNvPr id="275" name="Google Shape;275;p38"/>
          <p:cNvSpPr txBox="1"/>
          <p:nvPr>
            <p:ph type="title"/>
          </p:nvPr>
        </p:nvSpPr>
        <p:spPr>
          <a:xfrm>
            <a:off x="311700" y="445025"/>
            <a:ext cx="8520600" cy="572700"/>
          </a:xfrm>
          <a:prstGeom prst="rect">
            <a:avLst/>
          </a:prstGeom>
          <a:noFill/>
          <a:ln>
            <a:noFill/>
          </a:ln>
        </p:spPr>
        <p:txBody>
          <a:bodyPr anchorCtr="0" anchor="ctr" bIns="34275" lIns="68575" spcFirstLastPara="1" rIns="68575" wrap="square" tIns="34275">
            <a:normAutofit/>
          </a:bodyPr>
          <a:lstStyle/>
          <a:p>
            <a:pPr indent="0" lvl="0" marL="0" marR="0" rtl="0" algn="ctr">
              <a:spcBef>
                <a:spcPts val="0"/>
              </a:spcBef>
              <a:spcAft>
                <a:spcPts val="0"/>
              </a:spcAft>
              <a:buClr>
                <a:schemeClr val="dk1"/>
              </a:buClr>
              <a:buSzPts val="3000"/>
              <a:buFont typeface="Arial"/>
              <a:buNone/>
            </a:pPr>
            <a:r>
              <a:rPr lang="en-US"/>
              <a:t>What is repeating?</a:t>
            </a:r>
            <a:endParaRPr i="0" sz="3000" u="none" cap="none" strike="noStrike">
              <a:solidFill>
                <a:schemeClr val="dk1"/>
              </a:solidFill>
            </a:endParaRPr>
          </a:p>
        </p:txBody>
      </p:sp>
      <p:sp>
        <p:nvSpPr>
          <p:cNvPr id="276" name="Google Shape;276;p3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pic>
        <p:nvPicPr>
          <p:cNvPr descr="repetition_website.jpg" id="282" name="Google Shape;282;p39"/>
          <p:cNvPicPr preferRelativeResize="0"/>
          <p:nvPr/>
        </p:nvPicPr>
        <p:blipFill rotWithShape="1">
          <a:blip r:embed="rId3">
            <a:alphaModFix/>
          </a:blip>
          <a:srcRect b="0" l="-586" r="-515" t="0"/>
          <a:stretch/>
        </p:blipFill>
        <p:spPr>
          <a:xfrm>
            <a:off x="1730698" y="1282054"/>
            <a:ext cx="5682604" cy="3181616"/>
          </a:xfrm>
          <a:prstGeom prst="rect">
            <a:avLst/>
          </a:prstGeom>
          <a:noFill/>
          <a:ln>
            <a:noFill/>
          </a:ln>
          <a:effectLst>
            <a:outerShdw blurRad="292100" rotWithShape="0" algn="tl" dir="2700000" dist="139700">
              <a:srgbClr val="333333">
                <a:alpha val="64709"/>
              </a:srgbClr>
            </a:outerShdw>
          </a:effectLst>
        </p:spPr>
      </p:pic>
      <p:sp>
        <p:nvSpPr>
          <p:cNvPr id="283" name="Google Shape;283;p39"/>
          <p:cNvSpPr txBox="1"/>
          <p:nvPr>
            <p:ph type="title"/>
          </p:nvPr>
        </p:nvSpPr>
        <p:spPr>
          <a:xfrm>
            <a:off x="311700" y="445025"/>
            <a:ext cx="8520600" cy="572700"/>
          </a:xfrm>
          <a:prstGeom prst="rect">
            <a:avLst/>
          </a:prstGeom>
          <a:noFill/>
          <a:ln>
            <a:noFill/>
          </a:ln>
        </p:spPr>
        <p:txBody>
          <a:bodyPr anchorCtr="0" anchor="ctr" bIns="34275" lIns="68575" spcFirstLastPara="1" rIns="68575" wrap="square" tIns="34275">
            <a:normAutofit/>
          </a:bodyPr>
          <a:lstStyle/>
          <a:p>
            <a:pPr indent="0" lvl="0" marL="0" marR="0" rtl="0" algn="ctr">
              <a:spcBef>
                <a:spcPts val="0"/>
              </a:spcBef>
              <a:spcAft>
                <a:spcPts val="0"/>
              </a:spcAft>
              <a:buClr>
                <a:schemeClr val="dk1"/>
              </a:buClr>
              <a:buSzPts val="3000"/>
              <a:buFont typeface="Arial"/>
              <a:buNone/>
            </a:pPr>
            <a:r>
              <a:rPr lang="en-US"/>
              <a:t>What is repeating?</a:t>
            </a:r>
            <a:endParaRPr i="0" sz="3000" u="none" cap="none" strike="noStrike">
              <a:solidFill>
                <a:schemeClr val="dk1"/>
              </a:solidFill>
            </a:endParaRPr>
          </a:p>
        </p:txBody>
      </p:sp>
      <p:sp>
        <p:nvSpPr>
          <p:cNvPr id="284" name="Google Shape;284;p3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40"/>
          <p:cNvSpPr txBox="1"/>
          <p:nvPr>
            <p:ph type="title"/>
          </p:nvPr>
        </p:nvSpPr>
        <p:spPr>
          <a:xfrm>
            <a:off x="311700" y="445025"/>
            <a:ext cx="8520600" cy="572700"/>
          </a:xfrm>
          <a:prstGeom prst="rect">
            <a:avLst/>
          </a:prstGeom>
          <a:noFill/>
          <a:ln>
            <a:noFill/>
          </a:ln>
        </p:spPr>
        <p:txBody>
          <a:bodyPr anchorCtr="0" anchor="ctr" bIns="34275" lIns="68575" spcFirstLastPara="1" rIns="68575" wrap="square" tIns="34275">
            <a:normAutofit/>
          </a:bodyPr>
          <a:lstStyle/>
          <a:p>
            <a:pPr indent="0" lvl="0" marL="0" marR="0" rtl="0" algn="ctr">
              <a:spcBef>
                <a:spcPts val="0"/>
              </a:spcBef>
              <a:spcAft>
                <a:spcPts val="0"/>
              </a:spcAft>
              <a:buClr>
                <a:schemeClr val="dk1"/>
              </a:buClr>
              <a:buSzPts val="3000"/>
              <a:buFont typeface="Arial"/>
              <a:buNone/>
            </a:pPr>
            <a:r>
              <a:rPr i="0" lang="en-US" sz="3000" u="none" cap="none" strike="noStrike">
                <a:solidFill>
                  <a:schemeClr val="dk1"/>
                </a:solidFill>
              </a:rPr>
              <a:t>Repetition Summary</a:t>
            </a:r>
            <a:endParaRPr i="0" sz="3000" u="none" cap="none" strike="noStrike">
              <a:solidFill>
                <a:schemeClr val="dk1"/>
              </a:solidFill>
            </a:endParaRPr>
          </a:p>
        </p:txBody>
      </p:sp>
      <p:sp>
        <p:nvSpPr>
          <p:cNvPr id="291" name="Google Shape;291;p40"/>
          <p:cNvSpPr txBox="1"/>
          <p:nvPr>
            <p:ph idx="1" type="body"/>
          </p:nvPr>
        </p:nvSpPr>
        <p:spPr>
          <a:xfrm>
            <a:off x="311700" y="1152475"/>
            <a:ext cx="8520600" cy="3637200"/>
          </a:xfrm>
          <a:prstGeom prst="rect">
            <a:avLst/>
          </a:prstGeom>
        </p:spPr>
        <p:txBody>
          <a:bodyPr anchorCtr="0" anchor="t" bIns="34275" lIns="68575" spcFirstLastPara="1" rIns="68575" wrap="square" tIns="34275">
            <a:normAutofit/>
          </a:bodyPr>
          <a:lstStyle/>
          <a:p>
            <a:pPr indent="-342900" lvl="0" marL="457200" rtl="0" algn="l">
              <a:spcBef>
                <a:spcPts val="0"/>
              </a:spcBef>
              <a:spcAft>
                <a:spcPts val="0"/>
              </a:spcAft>
              <a:buClr>
                <a:srgbClr val="666666"/>
              </a:buClr>
              <a:buSzPts val="1800"/>
              <a:buAutoNum type="arabicPeriod"/>
            </a:pPr>
            <a:r>
              <a:rPr lang="en-US">
                <a:solidFill>
                  <a:srgbClr val="666666"/>
                </a:solidFill>
              </a:rPr>
              <a:t>Main goal: unify and provide visual interest.</a:t>
            </a:r>
            <a:endParaRPr>
              <a:solidFill>
                <a:srgbClr val="666666"/>
              </a:solidFill>
            </a:endParaRPr>
          </a:p>
          <a:p>
            <a:pPr indent="-342900" lvl="0" marL="457200" rtl="0" algn="l">
              <a:spcBef>
                <a:spcPts val="1000"/>
              </a:spcBef>
              <a:spcAft>
                <a:spcPts val="0"/>
              </a:spcAft>
              <a:buClr>
                <a:srgbClr val="666666"/>
              </a:buClr>
              <a:buSzPts val="1800"/>
              <a:buAutoNum type="arabicPeriod"/>
            </a:pPr>
            <a:r>
              <a:rPr lang="en-US">
                <a:solidFill>
                  <a:srgbClr val="666666"/>
                </a:solidFill>
              </a:rPr>
              <a:t>Create repetition by</a:t>
            </a:r>
            <a:endParaRPr>
              <a:solidFill>
                <a:srgbClr val="666666"/>
              </a:solidFill>
            </a:endParaRPr>
          </a:p>
          <a:p>
            <a:pPr indent="-342900" lvl="1" marL="914400" rtl="0" algn="l">
              <a:spcBef>
                <a:spcPts val="0"/>
              </a:spcBef>
              <a:spcAft>
                <a:spcPts val="0"/>
              </a:spcAft>
              <a:buClr>
                <a:srgbClr val="666666"/>
              </a:buClr>
              <a:buSzPts val="1800"/>
              <a:buAutoNum type="alphaLcPeriod"/>
            </a:pPr>
            <a:r>
              <a:rPr lang="en-US" sz="1800">
                <a:solidFill>
                  <a:srgbClr val="666666"/>
                </a:solidFill>
              </a:rPr>
              <a:t>Strengthening repetitions that already exist</a:t>
            </a:r>
            <a:endParaRPr sz="1800">
              <a:solidFill>
                <a:srgbClr val="666666"/>
              </a:solidFill>
            </a:endParaRPr>
          </a:p>
          <a:p>
            <a:pPr indent="-342900" lvl="1" marL="914400" rtl="0" algn="l">
              <a:spcBef>
                <a:spcPts val="0"/>
              </a:spcBef>
              <a:spcAft>
                <a:spcPts val="0"/>
              </a:spcAft>
              <a:buClr>
                <a:srgbClr val="666666"/>
              </a:buClr>
              <a:buSzPts val="1800"/>
              <a:buAutoNum type="alphaLcPeriod"/>
            </a:pPr>
            <a:r>
              <a:rPr lang="en-US" sz="1800">
                <a:solidFill>
                  <a:srgbClr val="666666"/>
                </a:solidFill>
              </a:rPr>
              <a:t>Creating new ones to enhance the design</a:t>
            </a:r>
            <a:endParaRPr sz="1800">
              <a:solidFill>
                <a:srgbClr val="666666"/>
              </a:solidFill>
            </a:endParaRPr>
          </a:p>
          <a:p>
            <a:pPr indent="-342900" lvl="0" marL="457200" rtl="0" algn="l">
              <a:spcBef>
                <a:spcPts val="1000"/>
              </a:spcBef>
              <a:spcAft>
                <a:spcPts val="0"/>
              </a:spcAft>
              <a:buClr>
                <a:srgbClr val="666666"/>
              </a:buClr>
              <a:buSzPts val="1800"/>
              <a:buAutoNum type="arabicPeriod"/>
            </a:pPr>
            <a:r>
              <a:rPr lang="en-US">
                <a:solidFill>
                  <a:srgbClr val="666666"/>
                </a:solidFill>
              </a:rPr>
              <a:t>Avoid over-repetition (sometimes less is more)</a:t>
            </a:r>
            <a:endParaRPr>
              <a:solidFill>
                <a:srgbClr val="666666"/>
              </a:solidFill>
            </a:endParaRPr>
          </a:p>
        </p:txBody>
      </p:sp>
      <p:sp>
        <p:nvSpPr>
          <p:cNvPr id="292" name="Google Shape;292;p4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1">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1">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1">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1">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1">
                                            <p:txEl>
                                              <p:pRg end="4" st="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41"/>
          <p:cNvSpPr txBox="1"/>
          <p:nvPr>
            <p:ph type="title"/>
          </p:nvPr>
        </p:nvSpPr>
        <p:spPr>
          <a:xfrm>
            <a:off x="311700" y="19984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US"/>
              <a:t>Contrast</a:t>
            </a:r>
            <a:endParaRPr/>
          </a:p>
        </p:txBody>
      </p:sp>
      <p:pic>
        <p:nvPicPr>
          <p:cNvPr id="299" name="Google Shape;299;p41"/>
          <p:cNvPicPr preferRelativeResize="0"/>
          <p:nvPr/>
        </p:nvPicPr>
        <p:blipFill rotWithShape="1">
          <a:blip r:embed="rId3">
            <a:alphaModFix/>
          </a:blip>
          <a:srcRect b="0" l="0" r="0" t="0"/>
          <a:stretch/>
        </p:blipFill>
        <p:spPr>
          <a:xfrm>
            <a:off x="2121076" y="3047007"/>
            <a:ext cx="1505942" cy="1505942"/>
          </a:xfrm>
          <a:prstGeom prst="rect">
            <a:avLst/>
          </a:prstGeom>
          <a:noFill/>
          <a:ln>
            <a:noFill/>
          </a:ln>
        </p:spPr>
      </p:pic>
      <p:pic>
        <p:nvPicPr>
          <p:cNvPr id="300" name="Google Shape;300;p41"/>
          <p:cNvPicPr preferRelativeResize="0"/>
          <p:nvPr/>
        </p:nvPicPr>
        <p:blipFill rotWithShape="1">
          <a:blip r:embed="rId4">
            <a:alphaModFix/>
          </a:blip>
          <a:srcRect b="0" l="0" r="0" t="0"/>
          <a:stretch/>
        </p:blipFill>
        <p:spPr>
          <a:xfrm>
            <a:off x="5516987" y="3047007"/>
            <a:ext cx="1505942" cy="1505942"/>
          </a:xfrm>
          <a:prstGeom prst="rect">
            <a:avLst/>
          </a:prstGeom>
          <a:noFill/>
          <a:ln>
            <a:noFill/>
          </a:ln>
        </p:spPr>
      </p:pic>
      <p:pic>
        <p:nvPicPr>
          <p:cNvPr id="301" name="Google Shape;301;p41"/>
          <p:cNvPicPr preferRelativeResize="0"/>
          <p:nvPr/>
        </p:nvPicPr>
        <p:blipFill rotWithShape="1">
          <a:blip r:embed="rId5">
            <a:alphaModFix/>
          </a:blip>
          <a:srcRect b="0" l="0" r="0" t="0"/>
          <a:stretch/>
        </p:blipFill>
        <p:spPr>
          <a:xfrm>
            <a:off x="3819030" y="3047007"/>
            <a:ext cx="1505942" cy="1505942"/>
          </a:xfrm>
          <a:prstGeom prst="rect">
            <a:avLst/>
          </a:prstGeom>
          <a:noFill/>
          <a:ln>
            <a:noFill/>
          </a:ln>
        </p:spPr>
      </p:pic>
      <p:sp>
        <p:nvSpPr>
          <p:cNvPr id="302" name="Google Shape;302;p4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42"/>
          <p:cNvSpPr txBox="1"/>
          <p:nvPr>
            <p:ph type="title"/>
          </p:nvPr>
        </p:nvSpPr>
        <p:spPr>
          <a:xfrm>
            <a:off x="311700" y="445025"/>
            <a:ext cx="8520600" cy="572700"/>
          </a:xfrm>
          <a:prstGeom prst="rect">
            <a:avLst/>
          </a:prstGeom>
          <a:noFill/>
          <a:ln>
            <a:noFill/>
          </a:ln>
        </p:spPr>
        <p:txBody>
          <a:bodyPr anchorCtr="0" anchor="ctr" bIns="34275" lIns="68575" spcFirstLastPara="1" rIns="68575" wrap="square" tIns="34275">
            <a:normAutofit/>
          </a:bodyPr>
          <a:lstStyle/>
          <a:p>
            <a:pPr indent="0" lvl="0" marL="0" marR="0" rtl="0" algn="ctr">
              <a:spcBef>
                <a:spcPts val="0"/>
              </a:spcBef>
              <a:spcAft>
                <a:spcPts val="0"/>
              </a:spcAft>
              <a:buClr>
                <a:schemeClr val="dk1"/>
              </a:buClr>
              <a:buSzPts val="3000"/>
              <a:buFont typeface="Arial"/>
              <a:buNone/>
            </a:pPr>
            <a:r>
              <a:rPr i="0" lang="en-US" sz="3000" u="none" cap="none" strike="noStrike">
                <a:solidFill>
                  <a:schemeClr val="dk1"/>
                </a:solidFill>
              </a:rPr>
              <a:t>Principle of Contrast</a:t>
            </a:r>
            <a:endParaRPr i="0" sz="3000" u="none" cap="none" strike="noStrike">
              <a:solidFill>
                <a:schemeClr val="dk1"/>
              </a:solidFill>
            </a:endParaRPr>
          </a:p>
        </p:txBody>
      </p:sp>
      <p:sp>
        <p:nvSpPr>
          <p:cNvPr id="309" name="Google Shape;309;p42"/>
          <p:cNvSpPr txBox="1"/>
          <p:nvPr>
            <p:ph idx="1" type="body"/>
          </p:nvPr>
        </p:nvSpPr>
        <p:spPr>
          <a:xfrm>
            <a:off x="311700" y="1152475"/>
            <a:ext cx="8520600" cy="3637200"/>
          </a:xfrm>
          <a:prstGeom prst="rect">
            <a:avLst/>
          </a:prstGeom>
          <a:noFill/>
          <a:ln>
            <a:noFill/>
          </a:ln>
        </p:spPr>
        <p:txBody>
          <a:bodyPr anchorCtr="0" anchor="t" bIns="34275" lIns="68575" spcFirstLastPara="1" rIns="68575" wrap="square" tIns="34275">
            <a:normAutofit/>
          </a:bodyPr>
          <a:lstStyle/>
          <a:p>
            <a:pPr indent="-234950" lvl="0" marL="254000" rtl="0" algn="l">
              <a:spcBef>
                <a:spcPts val="0"/>
              </a:spcBef>
              <a:spcAft>
                <a:spcPts val="0"/>
              </a:spcAft>
              <a:buSzPts val="2100"/>
              <a:buFont typeface="Montserrat"/>
              <a:buAutoNum type="arabicPlain"/>
            </a:pPr>
            <a:r>
              <a:rPr lang="en-US" sz="2100">
                <a:solidFill>
                  <a:srgbClr val="666666"/>
                </a:solidFill>
              </a:rPr>
              <a:t>Contrast to draw a reader’s eye </a:t>
            </a:r>
            <a:r>
              <a:rPr lang="en-US" sz="2100">
                <a:solidFill>
                  <a:srgbClr val="666666"/>
                </a:solidFill>
              </a:rPr>
              <a:t>to certain parts of the page</a:t>
            </a:r>
            <a:endParaRPr sz="2100">
              <a:solidFill>
                <a:srgbClr val="666666"/>
              </a:solidFill>
            </a:endParaRPr>
          </a:p>
          <a:p>
            <a:pPr indent="-234950" lvl="0" marL="254000" rtl="0" algn="l">
              <a:spcBef>
                <a:spcPts val="1000"/>
              </a:spcBef>
              <a:spcAft>
                <a:spcPts val="0"/>
              </a:spcAft>
              <a:buSzPts val="2100"/>
              <a:buFont typeface="Montserrat"/>
              <a:buAutoNum type="arabicPlain"/>
            </a:pPr>
            <a:r>
              <a:rPr lang="en-US" sz="2100">
                <a:solidFill>
                  <a:srgbClr val="666666"/>
                </a:solidFill>
              </a:rPr>
              <a:t>Contrast can be created in many ways:</a:t>
            </a:r>
            <a:endParaRPr sz="2100">
              <a:solidFill>
                <a:srgbClr val="666666"/>
              </a:solidFill>
            </a:endParaRPr>
          </a:p>
          <a:p>
            <a:pPr indent="-209550" lvl="1" marL="558800" rtl="0" algn="l">
              <a:spcBef>
                <a:spcPts val="1000"/>
              </a:spcBef>
              <a:spcAft>
                <a:spcPts val="0"/>
              </a:spcAft>
              <a:buClr>
                <a:schemeClr val="accent1"/>
              </a:buClr>
              <a:buSzPts val="2100"/>
              <a:buFont typeface="Montserrat"/>
              <a:buChar char="○"/>
            </a:pPr>
            <a:r>
              <a:rPr lang="en-US" sz="1900">
                <a:solidFill>
                  <a:srgbClr val="666666"/>
                </a:solidFill>
              </a:rPr>
              <a:t>Size</a:t>
            </a:r>
            <a:endParaRPr sz="1900">
              <a:solidFill>
                <a:srgbClr val="666666"/>
              </a:solidFill>
            </a:endParaRPr>
          </a:p>
          <a:p>
            <a:pPr indent="-209550" lvl="1" marL="558800" rtl="0" algn="l">
              <a:spcBef>
                <a:spcPts val="0"/>
              </a:spcBef>
              <a:spcAft>
                <a:spcPts val="0"/>
              </a:spcAft>
              <a:buClr>
                <a:schemeClr val="accent1"/>
              </a:buClr>
              <a:buSzPts val="2100"/>
              <a:buFont typeface="Montserrat"/>
              <a:buChar char="○"/>
            </a:pPr>
            <a:r>
              <a:rPr lang="en-US" sz="1900">
                <a:solidFill>
                  <a:srgbClr val="666666"/>
                </a:solidFill>
              </a:rPr>
              <a:t>Color (cool v. warm)</a:t>
            </a:r>
            <a:endParaRPr sz="1900">
              <a:solidFill>
                <a:srgbClr val="666666"/>
              </a:solidFill>
            </a:endParaRPr>
          </a:p>
          <a:p>
            <a:pPr indent="-209550" lvl="1" marL="558800" rtl="0" algn="l">
              <a:spcBef>
                <a:spcPts val="0"/>
              </a:spcBef>
              <a:spcAft>
                <a:spcPts val="0"/>
              </a:spcAft>
              <a:buClr>
                <a:schemeClr val="accent1"/>
              </a:buClr>
              <a:buSzPts val="2100"/>
              <a:buFont typeface="Montserrat"/>
              <a:buChar char="○"/>
            </a:pPr>
            <a:r>
              <a:rPr lang="en-US" sz="1900">
                <a:solidFill>
                  <a:srgbClr val="666666"/>
                </a:solidFill>
              </a:rPr>
              <a:t>Whitespace</a:t>
            </a:r>
            <a:endParaRPr sz="1900">
              <a:solidFill>
                <a:srgbClr val="666666"/>
              </a:solidFill>
            </a:endParaRPr>
          </a:p>
          <a:p>
            <a:pPr indent="-209550" lvl="1" marL="558800" rtl="0" algn="l">
              <a:spcBef>
                <a:spcPts val="0"/>
              </a:spcBef>
              <a:spcAft>
                <a:spcPts val="0"/>
              </a:spcAft>
              <a:buClr>
                <a:schemeClr val="accent1"/>
              </a:buClr>
              <a:buSzPts val="2100"/>
              <a:buFont typeface="Montserrat"/>
              <a:buChar char="○"/>
            </a:pPr>
            <a:r>
              <a:rPr lang="en-US" sz="1900">
                <a:solidFill>
                  <a:srgbClr val="666666"/>
                </a:solidFill>
              </a:rPr>
              <a:t>Asymmetry</a:t>
            </a:r>
            <a:endParaRPr sz="1900">
              <a:solidFill>
                <a:srgbClr val="666666"/>
              </a:solidFill>
            </a:endParaRPr>
          </a:p>
          <a:p>
            <a:pPr indent="-234950" lvl="0" marL="254000" rtl="0" algn="l">
              <a:spcBef>
                <a:spcPts val="1000"/>
              </a:spcBef>
              <a:spcAft>
                <a:spcPts val="0"/>
              </a:spcAft>
              <a:buSzPts val="2100"/>
              <a:buFont typeface="Montserrat"/>
              <a:buAutoNum type="arabicPlain"/>
            </a:pPr>
            <a:r>
              <a:rPr lang="en-US" sz="2100">
                <a:solidFill>
                  <a:srgbClr val="666666"/>
                </a:solidFill>
              </a:rPr>
              <a:t>Be bold!</a:t>
            </a:r>
            <a:endParaRPr sz="2100">
              <a:solidFill>
                <a:srgbClr val="666666"/>
              </a:solidFill>
            </a:endParaRPr>
          </a:p>
          <a:p>
            <a:pPr indent="-209550" lvl="1" marL="558800" rtl="0" algn="l">
              <a:spcBef>
                <a:spcPts val="1000"/>
              </a:spcBef>
              <a:spcAft>
                <a:spcPts val="1000"/>
              </a:spcAft>
              <a:buClr>
                <a:schemeClr val="accent1"/>
              </a:buClr>
              <a:buSzPts val="2100"/>
              <a:buFont typeface="Montserrat"/>
              <a:buChar char="○"/>
            </a:pPr>
            <a:r>
              <a:rPr lang="en-US" sz="1900">
                <a:solidFill>
                  <a:srgbClr val="666666"/>
                </a:solidFill>
              </a:rPr>
              <a:t>For contrast to be effective, it must be strong</a:t>
            </a:r>
            <a:endParaRPr sz="1900">
              <a:solidFill>
                <a:srgbClr val="666666"/>
              </a:solidFill>
            </a:endParaRPr>
          </a:p>
        </p:txBody>
      </p:sp>
      <p:sp>
        <p:nvSpPr>
          <p:cNvPr id="310" name="Google Shape;310;p4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9">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9">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9">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9">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9">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9">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9">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9">
                                            <p:txEl>
                                              <p:pRg end="7" st="7"/>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sp>
        <p:nvSpPr>
          <p:cNvPr id="76" name="Google Shape;76;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US"/>
              <a:t>Outline</a:t>
            </a:r>
            <a:endParaRPr/>
          </a:p>
        </p:txBody>
      </p:sp>
      <p:sp>
        <p:nvSpPr>
          <p:cNvPr id="77" name="Google Shape;77;p16"/>
          <p:cNvSpPr txBox="1"/>
          <p:nvPr>
            <p:ph idx="1" type="body"/>
          </p:nvPr>
        </p:nvSpPr>
        <p:spPr>
          <a:xfrm>
            <a:off x="311700" y="1152475"/>
            <a:ext cx="8520600" cy="36372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AutoNum type="arabicPeriod"/>
            </a:pPr>
            <a:r>
              <a:rPr lang="en-US"/>
              <a:t>Principles of composition</a:t>
            </a:r>
            <a:endParaRPr/>
          </a:p>
          <a:p>
            <a:pPr indent="-342900" lvl="0" marL="457200" rtl="0" algn="l">
              <a:spcBef>
                <a:spcPts val="0"/>
              </a:spcBef>
              <a:spcAft>
                <a:spcPts val="0"/>
              </a:spcAft>
              <a:buSzPts val="1800"/>
              <a:buAutoNum type="arabicPeriod"/>
            </a:pPr>
            <a:r>
              <a:rPr lang="en-US"/>
              <a:t>Color</a:t>
            </a:r>
            <a:endParaRPr/>
          </a:p>
          <a:p>
            <a:pPr indent="-342900" lvl="0" marL="457200" rtl="0" algn="l">
              <a:spcBef>
                <a:spcPts val="0"/>
              </a:spcBef>
              <a:spcAft>
                <a:spcPts val="0"/>
              </a:spcAft>
              <a:buSzPts val="1800"/>
              <a:buAutoNum type="arabicPeriod"/>
            </a:pPr>
            <a:r>
              <a:rPr lang="en-US"/>
              <a:t>Fonts and Typography</a:t>
            </a:r>
            <a:endParaRPr/>
          </a:p>
          <a:p>
            <a:pPr indent="-342900" lvl="0" marL="457200" rtl="0" algn="l">
              <a:spcBef>
                <a:spcPts val="0"/>
              </a:spcBef>
              <a:spcAft>
                <a:spcPts val="0"/>
              </a:spcAft>
              <a:buSzPts val="1800"/>
              <a:buAutoNum type="arabicPeriod"/>
            </a:pPr>
            <a:r>
              <a:rPr lang="en-US"/>
              <a:t>Branding</a:t>
            </a:r>
            <a:endParaRPr/>
          </a:p>
        </p:txBody>
      </p:sp>
      <p:sp>
        <p:nvSpPr>
          <p:cNvPr id="78" name="Google Shape;78;p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43"/>
          <p:cNvSpPr txBox="1"/>
          <p:nvPr>
            <p:ph type="title"/>
          </p:nvPr>
        </p:nvSpPr>
        <p:spPr>
          <a:xfrm>
            <a:off x="311700" y="445025"/>
            <a:ext cx="8520600" cy="572700"/>
          </a:xfrm>
          <a:prstGeom prst="rect">
            <a:avLst/>
          </a:prstGeom>
          <a:noFill/>
          <a:ln>
            <a:noFill/>
          </a:ln>
        </p:spPr>
        <p:txBody>
          <a:bodyPr anchorCtr="0" anchor="ctr" bIns="34275" lIns="68575" spcFirstLastPara="1" rIns="68575" wrap="square" tIns="34275">
            <a:normAutofit/>
          </a:bodyPr>
          <a:lstStyle/>
          <a:p>
            <a:pPr indent="0" lvl="0" marL="0" marR="0" rtl="0" algn="ctr">
              <a:spcBef>
                <a:spcPts val="0"/>
              </a:spcBef>
              <a:spcAft>
                <a:spcPts val="0"/>
              </a:spcAft>
              <a:buClr>
                <a:schemeClr val="dk1"/>
              </a:buClr>
              <a:buSzPts val="3000"/>
              <a:buFont typeface="Arial"/>
              <a:buNone/>
            </a:pPr>
            <a:r>
              <a:rPr lang="en-US"/>
              <a:t>Whis is easier to scan?</a:t>
            </a:r>
            <a:endParaRPr i="0" sz="3000" u="none" cap="none" strike="noStrike">
              <a:solidFill>
                <a:schemeClr val="dk1"/>
              </a:solidFill>
            </a:endParaRPr>
          </a:p>
        </p:txBody>
      </p:sp>
      <p:pic>
        <p:nvPicPr>
          <p:cNvPr descr="contrast_resumes.jpg" id="317" name="Google Shape;317;p43"/>
          <p:cNvPicPr preferRelativeResize="0"/>
          <p:nvPr/>
        </p:nvPicPr>
        <p:blipFill rotWithShape="1">
          <a:blip r:embed="rId3">
            <a:alphaModFix/>
          </a:blip>
          <a:srcRect b="7993" l="5696" r="53987" t="18265"/>
          <a:stretch/>
        </p:blipFill>
        <p:spPr>
          <a:xfrm>
            <a:off x="1053033" y="1165425"/>
            <a:ext cx="3466150" cy="3566255"/>
          </a:xfrm>
          <a:prstGeom prst="rect">
            <a:avLst/>
          </a:prstGeom>
          <a:noFill/>
          <a:ln>
            <a:noFill/>
          </a:ln>
          <a:effectLst>
            <a:outerShdw blurRad="292100" rotWithShape="0" algn="tl" dir="2700000" dist="139700">
              <a:srgbClr val="333333">
                <a:alpha val="64709"/>
              </a:srgbClr>
            </a:outerShdw>
          </a:effectLst>
        </p:spPr>
      </p:pic>
      <p:pic>
        <p:nvPicPr>
          <p:cNvPr descr="contrast_resumes.jpg" id="318" name="Google Shape;318;p43"/>
          <p:cNvPicPr preferRelativeResize="0"/>
          <p:nvPr/>
        </p:nvPicPr>
        <p:blipFill rotWithShape="1">
          <a:blip r:embed="rId3">
            <a:alphaModFix/>
          </a:blip>
          <a:srcRect b="8583" l="51112" r="8571" t="17675"/>
          <a:stretch/>
        </p:blipFill>
        <p:spPr>
          <a:xfrm>
            <a:off x="4853927" y="1165425"/>
            <a:ext cx="3466150" cy="3566255"/>
          </a:xfrm>
          <a:prstGeom prst="rect">
            <a:avLst/>
          </a:prstGeom>
          <a:noFill/>
          <a:ln>
            <a:noFill/>
          </a:ln>
          <a:effectLst>
            <a:outerShdw blurRad="292100" rotWithShape="0" algn="tl" dir="2700000" dist="139700">
              <a:srgbClr val="333333">
                <a:alpha val="64709"/>
              </a:srgbClr>
            </a:outerShdw>
          </a:effectLst>
        </p:spPr>
      </p:pic>
      <p:sp>
        <p:nvSpPr>
          <p:cNvPr id="319" name="Google Shape;319;p4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pic>
        <p:nvPicPr>
          <p:cNvPr id="325" name="Google Shape;325;p44"/>
          <p:cNvPicPr preferRelativeResize="0"/>
          <p:nvPr/>
        </p:nvPicPr>
        <p:blipFill rotWithShape="1">
          <a:blip r:embed="rId3">
            <a:alphaModFix/>
          </a:blip>
          <a:srcRect b="0" l="0" r="0" t="0"/>
          <a:stretch/>
        </p:blipFill>
        <p:spPr>
          <a:xfrm>
            <a:off x="827276" y="1086712"/>
            <a:ext cx="3610274" cy="3630518"/>
          </a:xfrm>
          <a:prstGeom prst="rect">
            <a:avLst/>
          </a:prstGeom>
          <a:noFill/>
          <a:ln>
            <a:noFill/>
          </a:ln>
        </p:spPr>
      </p:pic>
      <p:pic>
        <p:nvPicPr>
          <p:cNvPr id="326" name="Google Shape;326;p44"/>
          <p:cNvPicPr preferRelativeResize="0"/>
          <p:nvPr/>
        </p:nvPicPr>
        <p:blipFill rotWithShape="1">
          <a:blip r:embed="rId4">
            <a:alphaModFix/>
          </a:blip>
          <a:srcRect b="0" l="0" r="0" t="0"/>
          <a:stretch/>
        </p:blipFill>
        <p:spPr>
          <a:xfrm>
            <a:off x="4704845" y="1086711"/>
            <a:ext cx="3611880" cy="3630518"/>
          </a:xfrm>
          <a:prstGeom prst="rect">
            <a:avLst/>
          </a:prstGeom>
          <a:noFill/>
          <a:ln>
            <a:noFill/>
          </a:ln>
        </p:spPr>
      </p:pic>
      <p:sp>
        <p:nvSpPr>
          <p:cNvPr id="327" name="Google Shape;327;p44"/>
          <p:cNvSpPr txBox="1"/>
          <p:nvPr>
            <p:ph type="title"/>
          </p:nvPr>
        </p:nvSpPr>
        <p:spPr>
          <a:xfrm>
            <a:off x="311700" y="445025"/>
            <a:ext cx="8520600" cy="572700"/>
          </a:xfrm>
          <a:prstGeom prst="rect">
            <a:avLst/>
          </a:prstGeom>
          <a:noFill/>
          <a:ln>
            <a:noFill/>
          </a:ln>
        </p:spPr>
        <p:txBody>
          <a:bodyPr anchorCtr="0" anchor="ctr" bIns="34275" lIns="68575" spcFirstLastPara="1" rIns="68575" wrap="square" tIns="34275">
            <a:normAutofit/>
          </a:bodyPr>
          <a:lstStyle/>
          <a:p>
            <a:pPr indent="0" lvl="0" marL="0" marR="0" rtl="0" algn="ctr">
              <a:spcBef>
                <a:spcPts val="0"/>
              </a:spcBef>
              <a:spcAft>
                <a:spcPts val="0"/>
              </a:spcAft>
              <a:buClr>
                <a:schemeClr val="dk1"/>
              </a:buClr>
              <a:buSzPts val="3000"/>
              <a:buFont typeface="Arial"/>
              <a:buNone/>
            </a:pPr>
            <a:r>
              <a:rPr lang="en-US"/>
              <a:t>Whis is easier to scan?</a:t>
            </a:r>
            <a:endParaRPr i="0" sz="3000" u="none" cap="none" strike="noStrike">
              <a:solidFill>
                <a:schemeClr val="dk1"/>
              </a:solidFill>
            </a:endParaRPr>
          </a:p>
        </p:txBody>
      </p:sp>
      <p:sp>
        <p:nvSpPr>
          <p:cNvPr id="328" name="Google Shape;328;p4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45"/>
          <p:cNvSpPr txBox="1"/>
          <p:nvPr>
            <p:ph type="title"/>
          </p:nvPr>
        </p:nvSpPr>
        <p:spPr>
          <a:xfrm>
            <a:off x="311700" y="445025"/>
            <a:ext cx="8520600" cy="572700"/>
          </a:xfrm>
          <a:prstGeom prst="rect">
            <a:avLst/>
          </a:prstGeom>
          <a:noFill/>
          <a:ln>
            <a:noFill/>
          </a:ln>
        </p:spPr>
        <p:txBody>
          <a:bodyPr anchorCtr="0" anchor="ctr" bIns="34275" lIns="68575" spcFirstLastPara="1" rIns="68575" wrap="square" tIns="34275">
            <a:normAutofit/>
          </a:bodyPr>
          <a:lstStyle/>
          <a:p>
            <a:pPr indent="0" lvl="0" marL="0" marR="0" rtl="0" algn="ctr">
              <a:spcBef>
                <a:spcPts val="0"/>
              </a:spcBef>
              <a:spcAft>
                <a:spcPts val="0"/>
              </a:spcAft>
              <a:buClr>
                <a:schemeClr val="dk1"/>
              </a:buClr>
              <a:buSzPts val="3000"/>
              <a:buFont typeface="Arial"/>
              <a:buNone/>
            </a:pPr>
            <a:r>
              <a:rPr i="0" lang="en-US" sz="3000" u="none" cap="none" strike="noStrike">
                <a:solidFill>
                  <a:schemeClr val="dk1"/>
                </a:solidFill>
              </a:rPr>
              <a:t>Contrast Summary</a:t>
            </a:r>
            <a:endParaRPr i="0" sz="3000" u="none" cap="none" strike="noStrike">
              <a:solidFill>
                <a:schemeClr val="dk1"/>
              </a:solidFill>
            </a:endParaRPr>
          </a:p>
        </p:txBody>
      </p:sp>
      <p:sp>
        <p:nvSpPr>
          <p:cNvPr id="335" name="Google Shape;335;p45"/>
          <p:cNvSpPr txBox="1"/>
          <p:nvPr>
            <p:ph idx="1" type="body"/>
          </p:nvPr>
        </p:nvSpPr>
        <p:spPr>
          <a:xfrm>
            <a:off x="311700" y="1152475"/>
            <a:ext cx="8520600" cy="3637200"/>
          </a:xfrm>
          <a:prstGeom prst="rect">
            <a:avLst/>
          </a:prstGeom>
          <a:noFill/>
          <a:ln>
            <a:noFill/>
          </a:ln>
        </p:spPr>
        <p:txBody>
          <a:bodyPr anchorCtr="0" anchor="t" bIns="34275" lIns="68575" spcFirstLastPara="1" rIns="68575" wrap="square" tIns="34275">
            <a:normAutofit/>
          </a:bodyPr>
          <a:lstStyle/>
          <a:p>
            <a:pPr indent="0" lvl="0" marL="0" rtl="0" algn="l">
              <a:spcBef>
                <a:spcPts val="0"/>
              </a:spcBef>
              <a:spcAft>
                <a:spcPts val="0"/>
              </a:spcAft>
              <a:buNone/>
            </a:pPr>
            <a:r>
              <a:rPr lang="en-US" sz="2100"/>
              <a:t>Two main goals</a:t>
            </a:r>
            <a:endParaRPr sz="2100"/>
          </a:p>
          <a:p>
            <a:pPr indent="-184150" lvl="1" marL="558800" rtl="0" algn="l">
              <a:spcBef>
                <a:spcPts val="1000"/>
              </a:spcBef>
              <a:spcAft>
                <a:spcPts val="0"/>
              </a:spcAft>
              <a:buSzPts val="1700"/>
              <a:buFont typeface="Montserrat"/>
              <a:buChar char="○"/>
            </a:pPr>
            <a:r>
              <a:rPr lang="en-US" sz="1900"/>
              <a:t>Create visual interest</a:t>
            </a:r>
            <a:endParaRPr sz="1900"/>
          </a:p>
          <a:p>
            <a:pPr indent="-184150" lvl="1" marL="558800" rtl="0" algn="l">
              <a:spcBef>
                <a:spcPts val="0"/>
              </a:spcBef>
              <a:spcAft>
                <a:spcPts val="0"/>
              </a:spcAft>
              <a:buSzPts val="1700"/>
              <a:buFont typeface="Montserrat"/>
              <a:buChar char="○"/>
            </a:pPr>
            <a:r>
              <a:rPr lang="en-US" sz="1900"/>
              <a:t>Effective information o</a:t>
            </a:r>
            <a:r>
              <a:rPr lang="en-US" sz="1900"/>
              <a:t>rganization</a:t>
            </a:r>
            <a:endParaRPr sz="1900"/>
          </a:p>
          <a:p>
            <a:pPr indent="0" lvl="0" marL="0" rtl="0" algn="l">
              <a:spcBef>
                <a:spcPts val="1000"/>
              </a:spcBef>
              <a:spcAft>
                <a:spcPts val="0"/>
              </a:spcAft>
              <a:buNone/>
            </a:pPr>
            <a:r>
              <a:rPr lang="en-US" sz="2100"/>
              <a:t>Effective contrast is strong</a:t>
            </a:r>
            <a:endParaRPr sz="2100"/>
          </a:p>
          <a:p>
            <a:pPr indent="-184150" lvl="1" marL="558800" rtl="0" algn="l">
              <a:spcBef>
                <a:spcPts val="1000"/>
              </a:spcBef>
              <a:spcAft>
                <a:spcPts val="0"/>
              </a:spcAft>
              <a:buSzPts val="1700"/>
              <a:buFont typeface="Montserrat"/>
              <a:buChar char="○"/>
            </a:pPr>
            <a:r>
              <a:rPr lang="en-US" sz="1900"/>
              <a:t>Elements have to be styled very differently</a:t>
            </a:r>
            <a:endParaRPr sz="1900"/>
          </a:p>
          <a:p>
            <a:pPr indent="-184150" lvl="1" marL="558800" rtl="0" algn="l">
              <a:spcBef>
                <a:spcPts val="0"/>
              </a:spcBef>
              <a:spcAft>
                <a:spcPts val="0"/>
              </a:spcAft>
              <a:buSzPts val="1700"/>
              <a:buFont typeface="Montserrat"/>
              <a:buChar char="○"/>
            </a:pPr>
            <a:r>
              <a:rPr lang="en-US" sz="1900"/>
              <a:t>Be bold!</a:t>
            </a:r>
            <a:endParaRPr sz="1900"/>
          </a:p>
        </p:txBody>
      </p:sp>
      <p:sp>
        <p:nvSpPr>
          <p:cNvPr id="336" name="Google Shape;336;p4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5">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5">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5">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5">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5">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5">
                                            <p:txEl>
                                              <p:pRg end="5" st="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46"/>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US"/>
              <a:t>Activity</a:t>
            </a:r>
            <a:endParaRPr/>
          </a:p>
        </p:txBody>
      </p:sp>
      <p:sp>
        <p:nvSpPr>
          <p:cNvPr id="342" name="Google Shape;342;p4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4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US"/>
              <a:t>Naming the Design Principles</a:t>
            </a:r>
            <a:endParaRPr/>
          </a:p>
        </p:txBody>
      </p:sp>
      <p:sp>
        <p:nvSpPr>
          <p:cNvPr id="348" name="Google Shape;348;p47"/>
          <p:cNvSpPr txBox="1"/>
          <p:nvPr>
            <p:ph idx="1" type="body"/>
          </p:nvPr>
        </p:nvSpPr>
        <p:spPr>
          <a:xfrm>
            <a:off x="311700" y="1152475"/>
            <a:ext cx="8520600" cy="38121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US"/>
              <a:t>Let’s deconstruct </a:t>
            </a:r>
            <a:r>
              <a:rPr lang="en-US" u="sng">
                <a:solidFill>
                  <a:schemeClr val="hlink"/>
                </a:solidFill>
                <a:hlinkClick r:id="rId3"/>
              </a:rPr>
              <a:t>this template website</a:t>
            </a:r>
            <a:r>
              <a:rPr lang="en-US"/>
              <a:t>: How does this website instantiate the principles of:</a:t>
            </a:r>
            <a:endParaRPr/>
          </a:p>
          <a:p>
            <a:pPr indent="-342900" lvl="0" marL="457200" rtl="0" algn="l">
              <a:spcBef>
                <a:spcPts val="1000"/>
              </a:spcBef>
              <a:spcAft>
                <a:spcPts val="0"/>
              </a:spcAft>
              <a:buSzPts val="1800"/>
              <a:buChar char="●"/>
            </a:pPr>
            <a:r>
              <a:rPr lang="en-US"/>
              <a:t> Proximity (think whitespace)</a:t>
            </a:r>
            <a:endParaRPr/>
          </a:p>
          <a:p>
            <a:pPr indent="-342900" lvl="0" marL="457200" rtl="0" algn="l">
              <a:spcBef>
                <a:spcPts val="0"/>
              </a:spcBef>
              <a:spcAft>
                <a:spcPts val="0"/>
              </a:spcAft>
              <a:buSzPts val="1800"/>
              <a:buChar char="●"/>
            </a:pPr>
            <a:r>
              <a:rPr lang="en-US"/>
              <a:t>Alignment (think grid)</a:t>
            </a:r>
            <a:endParaRPr/>
          </a:p>
          <a:p>
            <a:pPr indent="-342900" lvl="0" marL="457200" rtl="0" algn="l">
              <a:spcBef>
                <a:spcPts val="0"/>
              </a:spcBef>
              <a:spcAft>
                <a:spcPts val="0"/>
              </a:spcAft>
              <a:buSzPts val="1800"/>
              <a:buChar char="●"/>
            </a:pPr>
            <a:r>
              <a:rPr lang="en-US"/>
              <a:t>Repetition</a:t>
            </a:r>
            <a:endParaRPr/>
          </a:p>
          <a:p>
            <a:pPr indent="-342900" lvl="0" marL="457200" rtl="0" algn="l">
              <a:spcBef>
                <a:spcPts val="0"/>
              </a:spcBef>
              <a:spcAft>
                <a:spcPts val="0"/>
              </a:spcAft>
              <a:buSzPts val="1800"/>
              <a:buChar char="●"/>
            </a:pPr>
            <a:r>
              <a:rPr lang="en-US"/>
              <a:t>Contrast </a:t>
            </a:r>
            <a:endParaRPr/>
          </a:p>
          <a:p>
            <a:pPr indent="0" lvl="0" marL="0" rtl="0" algn="l">
              <a:spcBef>
                <a:spcPts val="1000"/>
              </a:spcBef>
              <a:spcAft>
                <a:spcPts val="0"/>
              </a:spcAft>
              <a:buNone/>
            </a:pPr>
            <a:r>
              <a:rPr lang="en-US"/>
              <a:t>Think about how you would create this layout. Some properties to highlight:</a:t>
            </a:r>
            <a:endParaRPr/>
          </a:p>
          <a:p>
            <a:pPr indent="-342900" lvl="0" marL="457200" rtl="0" algn="l">
              <a:spcBef>
                <a:spcPts val="1000"/>
              </a:spcBef>
              <a:spcAft>
                <a:spcPts val="0"/>
              </a:spcAft>
              <a:buSzPts val="1800"/>
              <a:buChar char="●"/>
            </a:pPr>
            <a:r>
              <a:rPr lang="en-US"/>
              <a:t>“position: fixed”</a:t>
            </a:r>
            <a:endParaRPr/>
          </a:p>
          <a:p>
            <a:pPr indent="-342900" lvl="0" marL="457200" rtl="0" algn="l">
              <a:spcBef>
                <a:spcPts val="0"/>
              </a:spcBef>
              <a:spcAft>
                <a:spcPts val="0"/>
              </a:spcAft>
              <a:buSzPts val="1800"/>
              <a:buChar char="●"/>
            </a:pPr>
            <a:r>
              <a:rPr lang="en-US"/>
              <a:t>Margin and padding</a:t>
            </a:r>
            <a:endParaRPr/>
          </a:p>
          <a:p>
            <a:pPr indent="-342900" lvl="0" marL="457200" rtl="0" algn="l">
              <a:spcBef>
                <a:spcPts val="0"/>
              </a:spcBef>
              <a:spcAft>
                <a:spcPts val="0"/>
              </a:spcAft>
              <a:buSzPts val="1800"/>
              <a:buChar char="●"/>
            </a:pPr>
            <a:r>
              <a:rPr lang="en-US"/>
              <a:t>grid</a:t>
            </a:r>
            <a:endParaRPr/>
          </a:p>
        </p:txBody>
      </p:sp>
      <p:sp>
        <p:nvSpPr>
          <p:cNvPr id="349" name="Google Shape;349;p4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p4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US"/>
              <a:t>Outline</a:t>
            </a:r>
            <a:endParaRPr/>
          </a:p>
        </p:txBody>
      </p:sp>
      <p:sp>
        <p:nvSpPr>
          <p:cNvPr id="355" name="Google Shape;355;p48"/>
          <p:cNvSpPr txBox="1"/>
          <p:nvPr>
            <p:ph idx="1" type="body"/>
          </p:nvPr>
        </p:nvSpPr>
        <p:spPr>
          <a:xfrm>
            <a:off x="311700" y="1152475"/>
            <a:ext cx="8520600" cy="36372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999999"/>
              </a:buClr>
              <a:buSzPts val="1800"/>
              <a:buFont typeface="Montserrat"/>
              <a:buAutoNum type="arabicPeriod"/>
            </a:pPr>
            <a:r>
              <a:rPr lang="en-US">
                <a:solidFill>
                  <a:srgbClr val="999999"/>
                </a:solidFill>
              </a:rPr>
              <a:t>Principles of composition</a:t>
            </a:r>
            <a:endParaRPr>
              <a:solidFill>
                <a:srgbClr val="999999"/>
              </a:solidFill>
            </a:endParaRPr>
          </a:p>
          <a:p>
            <a:pPr indent="-342900" lvl="0" marL="457200" rtl="0" algn="l">
              <a:spcBef>
                <a:spcPts val="0"/>
              </a:spcBef>
              <a:spcAft>
                <a:spcPts val="0"/>
              </a:spcAft>
              <a:buClr>
                <a:srgbClr val="3C78D8"/>
              </a:buClr>
              <a:buSzPts val="1800"/>
              <a:buFont typeface="Montserrat"/>
              <a:buAutoNum type="arabicPeriod"/>
            </a:pPr>
            <a:r>
              <a:rPr b="1" lang="en-US">
                <a:solidFill>
                  <a:srgbClr val="3C78D8"/>
                </a:solidFill>
              </a:rPr>
              <a:t>Color</a:t>
            </a:r>
            <a:endParaRPr b="1">
              <a:solidFill>
                <a:srgbClr val="3C78D8"/>
              </a:solidFill>
            </a:endParaRPr>
          </a:p>
          <a:p>
            <a:pPr indent="-342900" lvl="0" marL="457200" rtl="0" algn="l">
              <a:spcBef>
                <a:spcPts val="0"/>
              </a:spcBef>
              <a:spcAft>
                <a:spcPts val="0"/>
              </a:spcAft>
              <a:buSzPts val="1800"/>
              <a:buFont typeface="Montserrat"/>
              <a:buAutoNum type="arabicPeriod"/>
            </a:pPr>
            <a:r>
              <a:rPr lang="en-US"/>
              <a:t>Fonts and Typography</a:t>
            </a:r>
            <a:endParaRPr/>
          </a:p>
          <a:p>
            <a:pPr indent="-342900" lvl="0" marL="457200" rtl="0" algn="l">
              <a:spcBef>
                <a:spcPts val="0"/>
              </a:spcBef>
              <a:spcAft>
                <a:spcPts val="0"/>
              </a:spcAft>
              <a:buSzPts val="1800"/>
              <a:buFont typeface="Montserrat"/>
              <a:buAutoNum type="arabicPeriod"/>
            </a:pPr>
            <a:r>
              <a:rPr lang="en-US"/>
              <a:t>Branding</a:t>
            </a:r>
            <a:endParaRPr/>
          </a:p>
        </p:txBody>
      </p:sp>
      <p:sp>
        <p:nvSpPr>
          <p:cNvPr id="356" name="Google Shape;356;p4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p49"/>
          <p:cNvSpPr txBox="1"/>
          <p:nvPr>
            <p:ph type="title"/>
          </p:nvPr>
        </p:nvSpPr>
        <p:spPr>
          <a:xfrm>
            <a:off x="457200" y="368972"/>
            <a:ext cx="8229600" cy="7179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4500"/>
              <a:buFont typeface="Arial"/>
              <a:buNone/>
            </a:pPr>
            <a:r>
              <a:rPr lang="en-US">
                <a:latin typeface="Montserrat"/>
                <a:ea typeface="Montserrat"/>
                <a:cs typeface="Montserrat"/>
                <a:sym typeface="Montserrat"/>
              </a:rPr>
              <a:t>3 Dimensions of Color</a:t>
            </a:r>
            <a:endParaRPr>
              <a:latin typeface="Montserrat"/>
              <a:ea typeface="Montserrat"/>
              <a:cs typeface="Montserrat"/>
              <a:sym typeface="Montserrat"/>
            </a:endParaRPr>
          </a:p>
        </p:txBody>
      </p:sp>
      <p:pic>
        <p:nvPicPr>
          <p:cNvPr descr="http://i2.wp.com/30daysweater.com/wp-content/uploads/2014/06/30_Day_Sweater_Hue_Value_Saturation.png" id="363" name="Google Shape;363;p49"/>
          <p:cNvPicPr preferRelativeResize="0"/>
          <p:nvPr/>
        </p:nvPicPr>
        <p:blipFill rotWithShape="1">
          <a:blip r:embed="rId3">
            <a:alphaModFix/>
          </a:blip>
          <a:srcRect b="0" l="0" r="0" t="0"/>
          <a:stretch/>
        </p:blipFill>
        <p:spPr>
          <a:xfrm>
            <a:off x="-130672" y="1163075"/>
            <a:ext cx="5986496" cy="3590200"/>
          </a:xfrm>
          <a:prstGeom prst="rect">
            <a:avLst/>
          </a:prstGeom>
          <a:noFill/>
          <a:ln>
            <a:noFill/>
          </a:ln>
        </p:spPr>
      </p:pic>
      <p:sp>
        <p:nvSpPr>
          <p:cNvPr id="364" name="Google Shape;364;p49"/>
          <p:cNvSpPr txBox="1"/>
          <p:nvPr/>
        </p:nvSpPr>
        <p:spPr>
          <a:xfrm>
            <a:off x="0" y="4898850"/>
            <a:ext cx="2250000" cy="2547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lang="en-US" sz="900">
                <a:solidFill>
                  <a:schemeClr val="dk1"/>
                </a:solidFill>
                <a:latin typeface="Calibri"/>
                <a:ea typeface="Calibri"/>
                <a:cs typeface="Calibri"/>
                <a:sym typeface="Calibri"/>
              </a:rPr>
              <a:t>Source: Ricky Holtz &amp; Ellen Van Wyk</a:t>
            </a:r>
            <a:endParaRPr sz="1100"/>
          </a:p>
        </p:txBody>
      </p:sp>
      <p:sp>
        <p:nvSpPr>
          <p:cNvPr id="365" name="Google Shape;365;p49"/>
          <p:cNvSpPr txBox="1"/>
          <p:nvPr/>
        </p:nvSpPr>
        <p:spPr>
          <a:xfrm>
            <a:off x="5782450" y="1849275"/>
            <a:ext cx="3210600" cy="2657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800">
                <a:solidFill>
                  <a:srgbClr val="666666"/>
                </a:solidFill>
                <a:latin typeface="Rubik"/>
                <a:ea typeface="Rubik"/>
                <a:cs typeface="Rubik"/>
                <a:sym typeface="Rubik"/>
              </a:rPr>
              <a:t>Hue</a:t>
            </a:r>
            <a:r>
              <a:rPr lang="en-US" sz="1800">
                <a:solidFill>
                  <a:srgbClr val="666666"/>
                </a:solidFill>
                <a:latin typeface="Rubik"/>
                <a:ea typeface="Rubik"/>
                <a:cs typeface="Rubik"/>
                <a:sym typeface="Rubik"/>
              </a:rPr>
              <a:t>: The </a:t>
            </a:r>
            <a:r>
              <a:rPr b="1" lang="en-US" sz="1800">
                <a:solidFill>
                  <a:schemeClr val="accent1"/>
                </a:solidFill>
                <a:latin typeface="Rubik"/>
                <a:ea typeface="Rubik"/>
                <a:cs typeface="Rubik"/>
                <a:sym typeface="Rubik"/>
              </a:rPr>
              <a:t>tint</a:t>
            </a:r>
            <a:endParaRPr b="1" sz="1800">
              <a:solidFill>
                <a:schemeClr val="accent1"/>
              </a:solidFill>
              <a:latin typeface="Rubik"/>
              <a:ea typeface="Rubik"/>
              <a:cs typeface="Rubik"/>
              <a:sym typeface="Rubik"/>
            </a:endParaRPr>
          </a:p>
          <a:p>
            <a:pPr indent="0" lvl="0" marL="0" rtl="0" algn="l">
              <a:spcBef>
                <a:spcPts val="1000"/>
              </a:spcBef>
              <a:spcAft>
                <a:spcPts val="0"/>
              </a:spcAft>
              <a:buNone/>
            </a:pPr>
            <a:r>
              <a:rPr b="1" lang="en-US" sz="1800">
                <a:solidFill>
                  <a:srgbClr val="666666"/>
                </a:solidFill>
                <a:latin typeface="Rubik"/>
                <a:ea typeface="Rubik"/>
                <a:cs typeface="Rubik"/>
                <a:sym typeface="Rubik"/>
              </a:rPr>
              <a:t>Saturation</a:t>
            </a:r>
            <a:r>
              <a:rPr lang="en-US" sz="1800">
                <a:solidFill>
                  <a:srgbClr val="666666"/>
                </a:solidFill>
                <a:latin typeface="Rubik"/>
                <a:ea typeface="Rubik"/>
                <a:cs typeface="Rubik"/>
                <a:sym typeface="Rubik"/>
              </a:rPr>
              <a:t>: </a:t>
            </a:r>
            <a:r>
              <a:rPr b="1" lang="en-US" sz="1800">
                <a:solidFill>
                  <a:schemeClr val="accent1"/>
                </a:solidFill>
                <a:latin typeface="Rubik"/>
                <a:ea typeface="Rubik"/>
                <a:cs typeface="Rubik"/>
                <a:sym typeface="Rubik"/>
              </a:rPr>
              <a:t>intensity</a:t>
            </a:r>
            <a:r>
              <a:rPr b="1" lang="en-US" sz="1800">
                <a:solidFill>
                  <a:srgbClr val="666666"/>
                </a:solidFill>
                <a:latin typeface="Rubik"/>
                <a:ea typeface="Rubik"/>
                <a:cs typeface="Rubik"/>
                <a:sym typeface="Rubik"/>
              </a:rPr>
              <a:t> </a:t>
            </a:r>
            <a:r>
              <a:rPr lang="en-US" sz="1800">
                <a:solidFill>
                  <a:srgbClr val="666666"/>
                </a:solidFill>
                <a:latin typeface="Rubik"/>
                <a:ea typeface="Rubik"/>
                <a:cs typeface="Rubik"/>
                <a:sym typeface="Rubik"/>
              </a:rPr>
              <a:t>of the color is. </a:t>
            </a:r>
            <a:r>
              <a:rPr lang="en-US" sz="1800">
                <a:solidFill>
                  <a:srgbClr val="666666"/>
                </a:solidFill>
                <a:highlight>
                  <a:schemeClr val="lt1"/>
                </a:highlight>
                <a:latin typeface="Rubik"/>
                <a:ea typeface="Rubik"/>
                <a:cs typeface="Rubik"/>
                <a:sym typeface="Rubik"/>
              </a:rPr>
              <a:t>When color is fully saturated, the color is considered in purest (truest) version</a:t>
            </a:r>
            <a:endParaRPr sz="1800">
              <a:solidFill>
                <a:srgbClr val="666666"/>
              </a:solidFill>
              <a:latin typeface="Rubik"/>
              <a:ea typeface="Rubik"/>
              <a:cs typeface="Rubik"/>
              <a:sym typeface="Rubik"/>
            </a:endParaRPr>
          </a:p>
          <a:p>
            <a:pPr indent="0" lvl="0" marL="0" rtl="0" algn="l">
              <a:spcBef>
                <a:spcPts val="1000"/>
              </a:spcBef>
              <a:spcAft>
                <a:spcPts val="1000"/>
              </a:spcAft>
              <a:buNone/>
            </a:pPr>
            <a:r>
              <a:rPr b="1" lang="en-US" sz="1800">
                <a:solidFill>
                  <a:srgbClr val="666666"/>
                </a:solidFill>
                <a:latin typeface="Rubik"/>
                <a:ea typeface="Rubik"/>
                <a:cs typeface="Rubik"/>
                <a:sym typeface="Rubik"/>
              </a:rPr>
              <a:t>Value</a:t>
            </a:r>
            <a:r>
              <a:rPr lang="en-US" sz="1800">
                <a:solidFill>
                  <a:srgbClr val="666666"/>
                </a:solidFill>
                <a:latin typeface="Rubik"/>
                <a:ea typeface="Rubik"/>
                <a:cs typeface="Rubik"/>
                <a:sym typeface="Rubik"/>
              </a:rPr>
              <a:t>: </a:t>
            </a:r>
            <a:r>
              <a:rPr b="1" lang="en-US" sz="1800">
                <a:solidFill>
                  <a:schemeClr val="accent1"/>
                </a:solidFill>
                <a:highlight>
                  <a:schemeClr val="lt1"/>
                </a:highlight>
                <a:latin typeface="Rubik"/>
                <a:ea typeface="Rubik"/>
                <a:cs typeface="Rubik"/>
                <a:sym typeface="Rubik"/>
              </a:rPr>
              <a:t>lightness or darkness</a:t>
            </a:r>
            <a:r>
              <a:rPr lang="en-US" sz="1800">
                <a:solidFill>
                  <a:srgbClr val="666666"/>
                </a:solidFill>
                <a:highlight>
                  <a:schemeClr val="lt1"/>
                </a:highlight>
                <a:latin typeface="Rubik"/>
                <a:ea typeface="Rubik"/>
                <a:cs typeface="Rubik"/>
                <a:sym typeface="Rubik"/>
              </a:rPr>
              <a:t> of a color</a:t>
            </a:r>
            <a:endParaRPr sz="1800">
              <a:solidFill>
                <a:srgbClr val="666666"/>
              </a:solidFill>
              <a:latin typeface="Rubik"/>
              <a:ea typeface="Rubik"/>
              <a:cs typeface="Rubik"/>
              <a:sym typeface="Rubik"/>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pic>
        <p:nvPicPr>
          <p:cNvPr descr="http://fca.com/wp-content/uploads/2014/03/bigstock-Color-wheel-15447197.jpg" id="371" name="Google Shape;371;p50"/>
          <p:cNvPicPr preferRelativeResize="0"/>
          <p:nvPr/>
        </p:nvPicPr>
        <p:blipFill rotWithShape="1">
          <a:blip r:embed="rId3">
            <a:alphaModFix/>
          </a:blip>
          <a:srcRect b="3564" l="0" r="0" t="3134"/>
          <a:stretch/>
        </p:blipFill>
        <p:spPr>
          <a:xfrm>
            <a:off x="2152031" y="348712"/>
            <a:ext cx="5032875" cy="4471444"/>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grpSp>
        <p:nvGrpSpPr>
          <p:cNvPr id="377" name="Google Shape;377;p51"/>
          <p:cNvGrpSpPr/>
          <p:nvPr/>
        </p:nvGrpSpPr>
        <p:grpSpPr>
          <a:xfrm>
            <a:off x="171450" y="1171575"/>
            <a:ext cx="2800350" cy="3508706"/>
            <a:chOff x="228600" y="1562100"/>
            <a:chExt cx="3733800" cy="4678275"/>
          </a:xfrm>
        </p:grpSpPr>
        <p:pic>
          <p:nvPicPr>
            <p:cNvPr id="378" name="Google Shape;378;p51"/>
            <p:cNvPicPr preferRelativeResize="0"/>
            <p:nvPr/>
          </p:nvPicPr>
          <p:blipFill rotWithShape="1">
            <a:blip r:embed="rId3">
              <a:alphaModFix/>
            </a:blip>
            <a:srcRect b="0" l="0" r="0" t="0"/>
            <a:stretch/>
          </p:blipFill>
          <p:spPr>
            <a:xfrm>
              <a:off x="228600" y="1562100"/>
              <a:ext cx="3733800" cy="3733800"/>
            </a:xfrm>
            <a:prstGeom prst="rect">
              <a:avLst/>
            </a:prstGeom>
            <a:noFill/>
            <a:ln>
              <a:noFill/>
            </a:ln>
          </p:spPr>
        </p:pic>
        <p:sp>
          <p:nvSpPr>
            <p:cNvPr id="379" name="Google Shape;379;p51"/>
            <p:cNvSpPr txBox="1"/>
            <p:nvPr/>
          </p:nvSpPr>
          <p:spPr>
            <a:xfrm>
              <a:off x="314400" y="5592675"/>
              <a:ext cx="3562200" cy="6477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lang="en-US" sz="1700">
                  <a:latin typeface="Open Sans"/>
                  <a:ea typeface="Open Sans"/>
                  <a:cs typeface="Open Sans"/>
                  <a:sym typeface="Open Sans"/>
                </a:rPr>
                <a:t>Primary</a:t>
              </a:r>
              <a:endParaRPr sz="1700">
                <a:latin typeface="Open Sans"/>
                <a:ea typeface="Open Sans"/>
                <a:cs typeface="Open Sans"/>
                <a:sym typeface="Open Sans"/>
              </a:endParaRPr>
            </a:p>
          </p:txBody>
        </p:sp>
      </p:grpSp>
      <p:grpSp>
        <p:nvGrpSpPr>
          <p:cNvPr id="380" name="Google Shape;380;p51"/>
          <p:cNvGrpSpPr/>
          <p:nvPr/>
        </p:nvGrpSpPr>
        <p:grpSpPr>
          <a:xfrm>
            <a:off x="3171825" y="1171575"/>
            <a:ext cx="2800350" cy="3508706"/>
            <a:chOff x="4229100" y="1562100"/>
            <a:chExt cx="3733800" cy="4678275"/>
          </a:xfrm>
        </p:grpSpPr>
        <p:pic>
          <p:nvPicPr>
            <p:cNvPr id="381" name="Google Shape;381;p51"/>
            <p:cNvPicPr preferRelativeResize="0"/>
            <p:nvPr/>
          </p:nvPicPr>
          <p:blipFill rotWithShape="1">
            <a:blip r:embed="rId4">
              <a:alphaModFix/>
            </a:blip>
            <a:srcRect b="0" l="0" r="0" t="0"/>
            <a:stretch/>
          </p:blipFill>
          <p:spPr>
            <a:xfrm>
              <a:off x="4229100" y="1562100"/>
              <a:ext cx="3733800" cy="3733800"/>
            </a:xfrm>
            <a:prstGeom prst="rect">
              <a:avLst/>
            </a:prstGeom>
            <a:noFill/>
            <a:ln>
              <a:noFill/>
            </a:ln>
          </p:spPr>
        </p:pic>
        <p:sp>
          <p:nvSpPr>
            <p:cNvPr id="382" name="Google Shape;382;p51"/>
            <p:cNvSpPr txBox="1"/>
            <p:nvPr/>
          </p:nvSpPr>
          <p:spPr>
            <a:xfrm>
              <a:off x="4400700" y="5592675"/>
              <a:ext cx="3562200" cy="6477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lang="en-US" sz="1700">
                  <a:latin typeface="Open Sans"/>
                  <a:ea typeface="Open Sans"/>
                  <a:cs typeface="Open Sans"/>
                  <a:sym typeface="Open Sans"/>
                </a:rPr>
                <a:t>Secondary</a:t>
              </a:r>
              <a:endParaRPr sz="1700">
                <a:latin typeface="Open Sans"/>
                <a:ea typeface="Open Sans"/>
                <a:cs typeface="Open Sans"/>
                <a:sym typeface="Open Sans"/>
              </a:endParaRPr>
            </a:p>
          </p:txBody>
        </p:sp>
      </p:grpSp>
      <p:grpSp>
        <p:nvGrpSpPr>
          <p:cNvPr id="383" name="Google Shape;383;p51"/>
          <p:cNvGrpSpPr/>
          <p:nvPr/>
        </p:nvGrpSpPr>
        <p:grpSpPr>
          <a:xfrm>
            <a:off x="6186488" y="1171575"/>
            <a:ext cx="2800350" cy="3508706"/>
            <a:chOff x="8248650" y="1562100"/>
            <a:chExt cx="3733800" cy="4678275"/>
          </a:xfrm>
        </p:grpSpPr>
        <p:grpSp>
          <p:nvGrpSpPr>
            <p:cNvPr id="384" name="Google Shape;384;p51"/>
            <p:cNvGrpSpPr/>
            <p:nvPr/>
          </p:nvGrpSpPr>
          <p:grpSpPr>
            <a:xfrm>
              <a:off x="8248650" y="1562100"/>
              <a:ext cx="3733800" cy="3733800"/>
              <a:chOff x="8096250" y="1562100"/>
              <a:chExt cx="3733800" cy="3733800"/>
            </a:xfrm>
          </p:grpSpPr>
          <p:pic>
            <p:nvPicPr>
              <p:cNvPr id="385" name="Google Shape;385;p51"/>
              <p:cNvPicPr preferRelativeResize="0"/>
              <p:nvPr/>
            </p:nvPicPr>
            <p:blipFill rotWithShape="1">
              <a:blip r:embed="rId5">
                <a:alphaModFix/>
              </a:blip>
              <a:srcRect b="0" l="0" r="0" t="0"/>
              <a:stretch/>
            </p:blipFill>
            <p:spPr>
              <a:xfrm>
                <a:off x="8096250" y="1562100"/>
                <a:ext cx="3733800" cy="3733800"/>
              </a:xfrm>
              <a:prstGeom prst="rect">
                <a:avLst/>
              </a:prstGeom>
              <a:noFill/>
              <a:ln>
                <a:noFill/>
              </a:ln>
            </p:spPr>
          </p:pic>
          <p:sp>
            <p:nvSpPr>
              <p:cNvPr id="386" name="Google Shape;386;p51"/>
              <p:cNvSpPr/>
              <p:nvPr/>
            </p:nvSpPr>
            <p:spPr>
              <a:xfrm>
                <a:off x="8817748" y="2342990"/>
                <a:ext cx="2367900" cy="2285400"/>
              </a:xfrm>
              <a:prstGeom prst="ellipse">
                <a:avLst/>
              </a:prstGeom>
              <a:solidFill>
                <a:srgbClr val="FFFFFF"/>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rgbClr val="000000"/>
                  </a:buClr>
                  <a:buSzPts val="1400"/>
                  <a:buFont typeface="Arial"/>
                  <a:buNone/>
                </a:pPr>
                <a:r>
                  <a:t/>
                </a:r>
                <a:endParaRPr sz="1400">
                  <a:solidFill>
                    <a:srgbClr val="000000"/>
                  </a:solidFill>
                  <a:latin typeface="Arial"/>
                  <a:ea typeface="Arial"/>
                  <a:cs typeface="Arial"/>
                  <a:sym typeface="Arial"/>
                </a:endParaRPr>
              </a:p>
            </p:txBody>
          </p:sp>
        </p:grpSp>
        <p:sp>
          <p:nvSpPr>
            <p:cNvPr id="387" name="Google Shape;387;p51"/>
            <p:cNvSpPr txBox="1"/>
            <p:nvPr/>
          </p:nvSpPr>
          <p:spPr>
            <a:xfrm>
              <a:off x="8334450" y="5592675"/>
              <a:ext cx="3562200" cy="6477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lang="en-US" sz="1700">
                  <a:latin typeface="Open Sans"/>
                  <a:ea typeface="Open Sans"/>
                  <a:cs typeface="Open Sans"/>
                  <a:sym typeface="Open Sans"/>
                </a:rPr>
                <a:t>Tertiary</a:t>
              </a:r>
              <a:endParaRPr sz="1700">
                <a:latin typeface="Open Sans"/>
                <a:ea typeface="Open Sans"/>
                <a:cs typeface="Open Sans"/>
                <a:sym typeface="Open Sans"/>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0"/>
                                        </p:tgtEl>
                                        <p:attrNameLst>
                                          <p:attrName>style.visibility</p:attrName>
                                        </p:attrNameLst>
                                      </p:cBhvr>
                                      <p:to>
                                        <p:strVal val="visible"/>
                                      </p:to>
                                    </p:set>
                                    <p:animEffect filter="fade" transition="in">
                                      <p:cBhvr>
                                        <p:cTn dur="1"/>
                                        <p:tgtEl>
                                          <p:spTgt spid="38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3"/>
                                        </p:tgtEl>
                                        <p:attrNameLst>
                                          <p:attrName>style.visibility</p:attrName>
                                        </p:attrNameLst>
                                      </p:cBhvr>
                                      <p:to>
                                        <p:strVal val="visible"/>
                                      </p:to>
                                    </p:set>
                                    <p:animEffect filter="fade" transition="in">
                                      <p:cBhvr>
                                        <p:cTn dur="1"/>
                                        <p:tgtEl>
                                          <p:spTgt spid="38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p52"/>
          <p:cNvSpPr txBox="1"/>
          <p:nvPr>
            <p:ph type="title"/>
          </p:nvPr>
        </p:nvSpPr>
        <p:spPr>
          <a:xfrm>
            <a:off x="0" y="91815"/>
            <a:ext cx="7886700" cy="6858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4500"/>
              <a:buFont typeface="Arial"/>
              <a:buNone/>
            </a:pPr>
            <a:r>
              <a:rPr lang="en-US">
                <a:latin typeface="Montserrat"/>
                <a:ea typeface="Montserrat"/>
                <a:cs typeface="Montserrat"/>
                <a:sym typeface="Montserrat"/>
              </a:rPr>
              <a:t>Monochromatic</a:t>
            </a:r>
            <a:endParaRPr>
              <a:latin typeface="Montserrat"/>
              <a:ea typeface="Montserrat"/>
              <a:cs typeface="Montserrat"/>
              <a:sym typeface="Montserrat"/>
            </a:endParaRPr>
          </a:p>
        </p:txBody>
      </p:sp>
      <p:pic>
        <p:nvPicPr>
          <p:cNvPr id="393" name="Google Shape;393;p52"/>
          <p:cNvPicPr preferRelativeResize="0"/>
          <p:nvPr>
            <p:ph idx="1" type="body"/>
          </p:nvPr>
        </p:nvPicPr>
        <p:blipFill rotWithShape="1">
          <a:blip r:embed="rId3">
            <a:alphaModFix/>
          </a:blip>
          <a:srcRect b="0" l="0" r="0" t="0"/>
          <a:stretch/>
        </p:blipFill>
        <p:spPr>
          <a:xfrm>
            <a:off x="-17100" y="777619"/>
            <a:ext cx="4429800" cy="3162000"/>
          </a:xfrm>
          <a:prstGeom prst="rect">
            <a:avLst/>
          </a:prstGeom>
          <a:noFill/>
          <a:ln>
            <a:noFill/>
          </a:ln>
        </p:spPr>
      </p:pic>
      <p:pic>
        <p:nvPicPr>
          <p:cNvPr id="394" name="Google Shape;394;p52"/>
          <p:cNvPicPr preferRelativeResize="0"/>
          <p:nvPr/>
        </p:nvPicPr>
        <p:blipFill rotWithShape="1">
          <a:blip r:embed="rId4">
            <a:alphaModFix/>
          </a:blip>
          <a:srcRect b="0" l="0" r="0" t="0"/>
          <a:stretch/>
        </p:blipFill>
        <p:spPr>
          <a:xfrm>
            <a:off x="4744500" y="777619"/>
            <a:ext cx="4429799" cy="3155037"/>
          </a:xfrm>
          <a:prstGeom prst="rect">
            <a:avLst/>
          </a:prstGeom>
          <a:noFill/>
          <a:ln>
            <a:noFill/>
          </a:ln>
        </p:spPr>
      </p:pic>
      <p:pic>
        <p:nvPicPr>
          <p:cNvPr id="395" name="Google Shape;395;p52"/>
          <p:cNvPicPr preferRelativeResize="0"/>
          <p:nvPr/>
        </p:nvPicPr>
        <p:blipFill rotWithShape="1">
          <a:blip r:embed="rId5">
            <a:alphaModFix/>
          </a:blip>
          <a:srcRect b="0" l="0" r="0" t="35245"/>
          <a:stretch/>
        </p:blipFill>
        <p:spPr>
          <a:xfrm>
            <a:off x="1157813" y="3932627"/>
            <a:ext cx="1380206" cy="853106"/>
          </a:xfrm>
          <a:prstGeom prst="rect">
            <a:avLst/>
          </a:prstGeom>
          <a:noFill/>
          <a:ln>
            <a:noFill/>
          </a:ln>
        </p:spPr>
      </p:pic>
      <p:pic>
        <p:nvPicPr>
          <p:cNvPr id="396" name="Google Shape;396;p52"/>
          <p:cNvPicPr preferRelativeResize="0"/>
          <p:nvPr/>
        </p:nvPicPr>
        <p:blipFill rotWithShape="1">
          <a:blip r:embed="rId6">
            <a:alphaModFix/>
          </a:blip>
          <a:srcRect b="44140" l="0" r="0" t="0"/>
          <a:stretch/>
        </p:blipFill>
        <p:spPr>
          <a:xfrm>
            <a:off x="6226500" y="3970444"/>
            <a:ext cx="1126181" cy="85310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9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sp>
        <p:nvSpPr>
          <p:cNvPr id="83" name="Google Shape;83;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US"/>
              <a:t>Outline</a:t>
            </a:r>
            <a:endParaRPr/>
          </a:p>
        </p:txBody>
      </p:sp>
      <p:sp>
        <p:nvSpPr>
          <p:cNvPr id="84" name="Google Shape;84;p17"/>
          <p:cNvSpPr txBox="1"/>
          <p:nvPr>
            <p:ph idx="1" type="body"/>
          </p:nvPr>
        </p:nvSpPr>
        <p:spPr>
          <a:xfrm>
            <a:off x="311700" y="1152475"/>
            <a:ext cx="8520600" cy="36372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3C78D8"/>
              </a:buClr>
              <a:buSzPts val="1800"/>
              <a:buFont typeface="Montserrat"/>
              <a:buAutoNum type="arabicPeriod"/>
            </a:pPr>
            <a:r>
              <a:rPr b="1" lang="en-US">
                <a:solidFill>
                  <a:srgbClr val="3C78D8"/>
                </a:solidFill>
              </a:rPr>
              <a:t>Principles of composition</a:t>
            </a:r>
            <a:endParaRPr b="1">
              <a:solidFill>
                <a:srgbClr val="3C78D8"/>
              </a:solidFill>
            </a:endParaRPr>
          </a:p>
          <a:p>
            <a:pPr indent="-342900" lvl="0" marL="457200" rtl="0" algn="l">
              <a:spcBef>
                <a:spcPts val="0"/>
              </a:spcBef>
              <a:spcAft>
                <a:spcPts val="0"/>
              </a:spcAft>
              <a:buSzPts val="1800"/>
              <a:buFont typeface="Montserrat"/>
              <a:buAutoNum type="arabicPeriod"/>
            </a:pPr>
            <a:r>
              <a:rPr lang="en-US"/>
              <a:t>Color</a:t>
            </a:r>
            <a:endParaRPr/>
          </a:p>
          <a:p>
            <a:pPr indent="-342900" lvl="0" marL="457200" rtl="0" algn="l">
              <a:spcBef>
                <a:spcPts val="0"/>
              </a:spcBef>
              <a:spcAft>
                <a:spcPts val="0"/>
              </a:spcAft>
              <a:buSzPts val="1800"/>
              <a:buFont typeface="Montserrat"/>
              <a:buAutoNum type="arabicPeriod"/>
            </a:pPr>
            <a:r>
              <a:rPr lang="en-US"/>
              <a:t>Fonts and Typography</a:t>
            </a:r>
            <a:endParaRPr/>
          </a:p>
          <a:p>
            <a:pPr indent="-342900" lvl="0" marL="457200" rtl="0" algn="l">
              <a:spcBef>
                <a:spcPts val="0"/>
              </a:spcBef>
              <a:spcAft>
                <a:spcPts val="0"/>
              </a:spcAft>
              <a:buSzPts val="1800"/>
              <a:buFont typeface="Montserrat"/>
              <a:buAutoNum type="arabicPeriod"/>
            </a:pPr>
            <a:r>
              <a:rPr lang="en-US"/>
              <a:t>Branding</a:t>
            </a:r>
            <a:endParaRPr/>
          </a:p>
        </p:txBody>
      </p:sp>
      <p:sp>
        <p:nvSpPr>
          <p:cNvPr id="85" name="Google Shape;85;p1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pic>
        <p:nvPicPr>
          <p:cNvPr id="401" name="Google Shape;401;p53"/>
          <p:cNvPicPr preferRelativeResize="0"/>
          <p:nvPr/>
        </p:nvPicPr>
        <p:blipFill rotWithShape="1">
          <a:blip r:embed="rId3">
            <a:alphaModFix/>
          </a:blip>
          <a:srcRect b="15275" l="0" r="0" t="0"/>
          <a:stretch/>
        </p:blipFill>
        <p:spPr>
          <a:xfrm>
            <a:off x="-94052" y="777618"/>
            <a:ext cx="4598231" cy="2761538"/>
          </a:xfrm>
          <a:prstGeom prst="rect">
            <a:avLst/>
          </a:prstGeom>
          <a:noFill/>
          <a:ln>
            <a:noFill/>
          </a:ln>
        </p:spPr>
      </p:pic>
      <p:pic>
        <p:nvPicPr>
          <p:cNvPr id="402" name="Google Shape;402;p53"/>
          <p:cNvPicPr preferRelativeResize="0"/>
          <p:nvPr/>
        </p:nvPicPr>
        <p:blipFill rotWithShape="1">
          <a:blip r:embed="rId4">
            <a:alphaModFix/>
          </a:blip>
          <a:srcRect b="15275" l="0" r="0" t="0"/>
          <a:stretch/>
        </p:blipFill>
        <p:spPr>
          <a:xfrm>
            <a:off x="4800600" y="777618"/>
            <a:ext cx="4477779" cy="2761538"/>
          </a:xfrm>
          <a:prstGeom prst="rect">
            <a:avLst/>
          </a:prstGeom>
          <a:noFill/>
          <a:ln>
            <a:noFill/>
          </a:ln>
        </p:spPr>
      </p:pic>
      <p:pic>
        <p:nvPicPr>
          <p:cNvPr id="403" name="Google Shape;403;p53"/>
          <p:cNvPicPr preferRelativeResize="0"/>
          <p:nvPr/>
        </p:nvPicPr>
        <p:blipFill rotWithShape="1">
          <a:blip r:embed="rId5">
            <a:alphaModFix/>
          </a:blip>
          <a:srcRect b="4731" l="0" r="0" t="32521"/>
          <a:stretch/>
        </p:blipFill>
        <p:spPr>
          <a:xfrm>
            <a:off x="5955937" y="3696337"/>
            <a:ext cx="1723218" cy="1185638"/>
          </a:xfrm>
          <a:prstGeom prst="rect">
            <a:avLst/>
          </a:prstGeom>
          <a:noFill/>
          <a:ln>
            <a:noFill/>
          </a:ln>
        </p:spPr>
      </p:pic>
      <p:pic>
        <p:nvPicPr>
          <p:cNvPr id="404" name="Google Shape;404;p53"/>
          <p:cNvPicPr preferRelativeResize="0"/>
          <p:nvPr/>
        </p:nvPicPr>
        <p:blipFill rotWithShape="1">
          <a:blip r:embed="rId6">
            <a:alphaModFix/>
          </a:blip>
          <a:srcRect b="25138" l="0" r="0" t="0"/>
          <a:stretch/>
        </p:blipFill>
        <p:spPr>
          <a:xfrm>
            <a:off x="1200300" y="3574200"/>
            <a:ext cx="1666574" cy="1307776"/>
          </a:xfrm>
          <a:prstGeom prst="rect">
            <a:avLst/>
          </a:prstGeom>
          <a:noFill/>
          <a:ln>
            <a:noFill/>
          </a:ln>
        </p:spPr>
      </p:pic>
      <p:sp>
        <p:nvSpPr>
          <p:cNvPr id="405" name="Google Shape;405;p53"/>
          <p:cNvSpPr txBox="1"/>
          <p:nvPr>
            <p:ph type="title"/>
          </p:nvPr>
        </p:nvSpPr>
        <p:spPr>
          <a:xfrm>
            <a:off x="0" y="91815"/>
            <a:ext cx="7886700" cy="6858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4500"/>
              <a:buFont typeface="Arial"/>
              <a:buNone/>
            </a:pPr>
            <a:r>
              <a:rPr lang="en-US">
                <a:latin typeface="Oswald"/>
                <a:ea typeface="Oswald"/>
                <a:cs typeface="Oswald"/>
                <a:sym typeface="Oswald"/>
              </a:rPr>
              <a:t>Analogous</a:t>
            </a:r>
            <a:endParaRPr>
              <a:latin typeface="Oswald"/>
              <a:ea typeface="Oswald"/>
              <a:cs typeface="Oswald"/>
              <a:sym typeface="Oswa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0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pic>
        <p:nvPicPr>
          <p:cNvPr id="411" name="Google Shape;411;p54"/>
          <p:cNvPicPr preferRelativeResize="0"/>
          <p:nvPr/>
        </p:nvPicPr>
        <p:blipFill rotWithShape="1">
          <a:blip r:embed="rId3">
            <a:alphaModFix/>
          </a:blip>
          <a:srcRect b="14690" l="0" r="0" t="0"/>
          <a:stretch/>
        </p:blipFill>
        <p:spPr>
          <a:xfrm>
            <a:off x="-878119" y="720468"/>
            <a:ext cx="5307711" cy="2788931"/>
          </a:xfrm>
          <a:prstGeom prst="rect">
            <a:avLst/>
          </a:prstGeom>
          <a:noFill/>
          <a:ln>
            <a:noFill/>
          </a:ln>
        </p:spPr>
      </p:pic>
      <p:pic>
        <p:nvPicPr>
          <p:cNvPr id="412" name="Google Shape;412;p54"/>
          <p:cNvPicPr preferRelativeResize="0"/>
          <p:nvPr/>
        </p:nvPicPr>
        <p:blipFill rotWithShape="1">
          <a:blip r:embed="rId4">
            <a:alphaModFix/>
          </a:blip>
          <a:srcRect b="14376" l="0" r="0" t="0"/>
          <a:stretch/>
        </p:blipFill>
        <p:spPr>
          <a:xfrm>
            <a:off x="4572000" y="720468"/>
            <a:ext cx="4576649" cy="2788931"/>
          </a:xfrm>
          <a:prstGeom prst="rect">
            <a:avLst/>
          </a:prstGeom>
          <a:noFill/>
          <a:ln>
            <a:noFill/>
          </a:ln>
        </p:spPr>
      </p:pic>
      <p:pic>
        <p:nvPicPr>
          <p:cNvPr id="413" name="Google Shape;413;p54"/>
          <p:cNvPicPr preferRelativeResize="0"/>
          <p:nvPr/>
        </p:nvPicPr>
        <p:blipFill rotWithShape="1">
          <a:blip r:embed="rId5">
            <a:alphaModFix/>
          </a:blip>
          <a:srcRect b="0" l="0" r="0" t="0"/>
          <a:stretch/>
        </p:blipFill>
        <p:spPr>
          <a:xfrm>
            <a:off x="1350487" y="3589931"/>
            <a:ext cx="1142793" cy="1318331"/>
          </a:xfrm>
          <a:prstGeom prst="rect">
            <a:avLst/>
          </a:prstGeom>
          <a:noFill/>
          <a:ln>
            <a:noFill/>
          </a:ln>
        </p:spPr>
      </p:pic>
      <p:pic>
        <p:nvPicPr>
          <p:cNvPr id="414" name="Google Shape;414;p54"/>
          <p:cNvPicPr preferRelativeResize="0"/>
          <p:nvPr/>
        </p:nvPicPr>
        <p:blipFill rotWithShape="1">
          <a:blip r:embed="rId6">
            <a:alphaModFix/>
          </a:blip>
          <a:srcRect b="21067" l="0" r="0" t="0"/>
          <a:stretch/>
        </p:blipFill>
        <p:spPr>
          <a:xfrm>
            <a:off x="5876874" y="3589931"/>
            <a:ext cx="2009826" cy="1318332"/>
          </a:xfrm>
          <a:prstGeom prst="rect">
            <a:avLst/>
          </a:prstGeom>
          <a:noFill/>
          <a:ln>
            <a:noFill/>
          </a:ln>
        </p:spPr>
      </p:pic>
      <p:sp>
        <p:nvSpPr>
          <p:cNvPr id="415" name="Google Shape;415;p54"/>
          <p:cNvSpPr txBox="1"/>
          <p:nvPr>
            <p:ph type="title"/>
          </p:nvPr>
        </p:nvSpPr>
        <p:spPr>
          <a:xfrm>
            <a:off x="0" y="91815"/>
            <a:ext cx="7886700" cy="6858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4500"/>
              <a:buFont typeface="Arial"/>
              <a:buNone/>
            </a:pPr>
            <a:r>
              <a:rPr lang="en-US">
                <a:latin typeface="Montserrat"/>
                <a:ea typeface="Montserrat"/>
                <a:cs typeface="Montserrat"/>
                <a:sym typeface="Montserrat"/>
              </a:rPr>
              <a:t>Complementary</a:t>
            </a:r>
            <a:endParaRPr>
              <a:latin typeface="Montserrat"/>
              <a:ea typeface="Montserrat"/>
              <a:cs typeface="Montserrat"/>
              <a:sym typeface="Montserra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1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pic>
        <p:nvPicPr>
          <p:cNvPr id="421" name="Google Shape;421;p55"/>
          <p:cNvPicPr preferRelativeResize="0"/>
          <p:nvPr/>
        </p:nvPicPr>
        <p:blipFill rotWithShape="1">
          <a:blip r:embed="rId3">
            <a:alphaModFix/>
          </a:blip>
          <a:srcRect b="14515" l="0" r="0" t="0"/>
          <a:stretch/>
        </p:blipFill>
        <p:spPr>
          <a:xfrm>
            <a:off x="-138975" y="727106"/>
            <a:ext cx="4568569" cy="2777513"/>
          </a:xfrm>
          <a:prstGeom prst="rect">
            <a:avLst/>
          </a:prstGeom>
          <a:noFill/>
          <a:ln>
            <a:noFill/>
          </a:ln>
        </p:spPr>
      </p:pic>
      <p:pic>
        <p:nvPicPr>
          <p:cNvPr id="422" name="Google Shape;422;p55"/>
          <p:cNvPicPr preferRelativeResize="0"/>
          <p:nvPr/>
        </p:nvPicPr>
        <p:blipFill rotWithShape="1">
          <a:blip r:embed="rId4">
            <a:alphaModFix/>
          </a:blip>
          <a:srcRect b="14690" l="0" r="0" t="0"/>
          <a:stretch/>
        </p:blipFill>
        <p:spPr>
          <a:xfrm>
            <a:off x="4629150" y="720468"/>
            <a:ext cx="4536843" cy="2777513"/>
          </a:xfrm>
          <a:prstGeom prst="rect">
            <a:avLst/>
          </a:prstGeom>
          <a:noFill/>
          <a:ln>
            <a:noFill/>
          </a:ln>
        </p:spPr>
      </p:pic>
      <p:pic>
        <p:nvPicPr>
          <p:cNvPr id="423" name="Google Shape;423;p55"/>
          <p:cNvPicPr preferRelativeResize="0"/>
          <p:nvPr/>
        </p:nvPicPr>
        <p:blipFill rotWithShape="1">
          <a:blip r:embed="rId5">
            <a:alphaModFix/>
          </a:blip>
          <a:srcRect b="0" l="0" r="0" t="0"/>
          <a:stretch/>
        </p:blipFill>
        <p:spPr>
          <a:xfrm>
            <a:off x="6429225" y="3504619"/>
            <a:ext cx="1235417" cy="1365263"/>
          </a:xfrm>
          <a:prstGeom prst="rect">
            <a:avLst/>
          </a:prstGeom>
          <a:noFill/>
          <a:ln>
            <a:noFill/>
          </a:ln>
        </p:spPr>
      </p:pic>
      <p:pic>
        <p:nvPicPr>
          <p:cNvPr id="424" name="Google Shape;424;p55"/>
          <p:cNvPicPr preferRelativeResize="0"/>
          <p:nvPr/>
        </p:nvPicPr>
        <p:blipFill rotWithShape="1">
          <a:blip r:embed="rId6">
            <a:alphaModFix/>
          </a:blip>
          <a:srcRect b="11174" l="0" r="17287" t="0"/>
          <a:stretch/>
        </p:blipFill>
        <p:spPr>
          <a:xfrm>
            <a:off x="1365788" y="3507593"/>
            <a:ext cx="1235418" cy="1436370"/>
          </a:xfrm>
          <a:prstGeom prst="rect">
            <a:avLst/>
          </a:prstGeom>
          <a:noFill/>
          <a:ln>
            <a:noFill/>
          </a:ln>
        </p:spPr>
      </p:pic>
      <p:sp>
        <p:nvSpPr>
          <p:cNvPr id="425" name="Google Shape;425;p55"/>
          <p:cNvSpPr txBox="1"/>
          <p:nvPr>
            <p:ph type="title"/>
          </p:nvPr>
        </p:nvSpPr>
        <p:spPr>
          <a:xfrm>
            <a:off x="0" y="91815"/>
            <a:ext cx="7886700" cy="6858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4500"/>
              <a:buFont typeface="Arial"/>
              <a:buNone/>
            </a:pPr>
            <a:r>
              <a:rPr lang="en-US">
                <a:latin typeface="Montserrat"/>
                <a:ea typeface="Montserrat"/>
                <a:cs typeface="Montserrat"/>
                <a:sym typeface="Montserrat"/>
              </a:rPr>
              <a:t>Triadic</a:t>
            </a:r>
            <a:endParaRPr>
              <a:latin typeface="Montserrat"/>
              <a:ea typeface="Montserrat"/>
              <a:cs typeface="Montserrat"/>
              <a:sym typeface="Montserra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2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pic>
        <p:nvPicPr>
          <p:cNvPr id="431" name="Google Shape;431;p56"/>
          <p:cNvPicPr preferRelativeResize="0"/>
          <p:nvPr/>
        </p:nvPicPr>
        <p:blipFill rotWithShape="1">
          <a:blip r:embed="rId3">
            <a:alphaModFix/>
          </a:blip>
          <a:srcRect b="0" l="0" r="0" t="0"/>
          <a:stretch/>
        </p:blipFill>
        <p:spPr>
          <a:xfrm>
            <a:off x="6219342" y="3448575"/>
            <a:ext cx="1358740" cy="1477763"/>
          </a:xfrm>
          <a:prstGeom prst="rect">
            <a:avLst/>
          </a:prstGeom>
          <a:noFill/>
          <a:ln>
            <a:noFill/>
          </a:ln>
        </p:spPr>
      </p:pic>
      <p:pic>
        <p:nvPicPr>
          <p:cNvPr id="432" name="Google Shape;432;p56"/>
          <p:cNvPicPr preferRelativeResize="0"/>
          <p:nvPr/>
        </p:nvPicPr>
        <p:blipFill rotWithShape="1">
          <a:blip r:embed="rId4">
            <a:alphaModFix/>
          </a:blip>
          <a:srcRect b="0" l="0" r="0" t="0"/>
          <a:stretch/>
        </p:blipFill>
        <p:spPr>
          <a:xfrm>
            <a:off x="1440478" y="3448575"/>
            <a:ext cx="1548637" cy="1477762"/>
          </a:xfrm>
          <a:prstGeom prst="rect">
            <a:avLst/>
          </a:prstGeom>
          <a:noFill/>
          <a:ln>
            <a:noFill/>
          </a:ln>
        </p:spPr>
      </p:pic>
      <p:pic>
        <p:nvPicPr>
          <p:cNvPr id="433" name="Google Shape;433;p56"/>
          <p:cNvPicPr preferRelativeResize="0"/>
          <p:nvPr/>
        </p:nvPicPr>
        <p:blipFill rotWithShape="1">
          <a:blip r:embed="rId5">
            <a:alphaModFix/>
          </a:blip>
          <a:srcRect b="11769" l="0" r="0" t="0"/>
          <a:stretch/>
        </p:blipFill>
        <p:spPr>
          <a:xfrm>
            <a:off x="0" y="727106"/>
            <a:ext cx="4429593" cy="2778619"/>
          </a:xfrm>
          <a:prstGeom prst="rect">
            <a:avLst/>
          </a:prstGeom>
          <a:noFill/>
          <a:ln>
            <a:noFill/>
          </a:ln>
        </p:spPr>
      </p:pic>
      <p:pic>
        <p:nvPicPr>
          <p:cNvPr id="434" name="Google Shape;434;p56"/>
          <p:cNvPicPr preferRelativeResize="0"/>
          <p:nvPr/>
        </p:nvPicPr>
        <p:blipFill rotWithShape="1">
          <a:blip r:embed="rId6">
            <a:alphaModFix/>
          </a:blip>
          <a:srcRect b="7432" l="1220" r="-1219" t="10895"/>
          <a:stretch/>
        </p:blipFill>
        <p:spPr>
          <a:xfrm>
            <a:off x="4554375" y="727106"/>
            <a:ext cx="4688682" cy="2778620"/>
          </a:xfrm>
          <a:prstGeom prst="rect">
            <a:avLst/>
          </a:prstGeom>
          <a:noFill/>
          <a:ln>
            <a:noFill/>
          </a:ln>
        </p:spPr>
      </p:pic>
      <p:sp>
        <p:nvSpPr>
          <p:cNvPr id="435" name="Google Shape;435;p56"/>
          <p:cNvSpPr txBox="1"/>
          <p:nvPr>
            <p:ph type="title"/>
          </p:nvPr>
        </p:nvSpPr>
        <p:spPr>
          <a:xfrm>
            <a:off x="0" y="91815"/>
            <a:ext cx="7886700" cy="6858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4500"/>
              <a:buFont typeface="Arial"/>
              <a:buNone/>
            </a:pPr>
            <a:r>
              <a:rPr lang="en-US">
                <a:latin typeface="Montserrat"/>
                <a:ea typeface="Montserrat"/>
                <a:cs typeface="Montserrat"/>
                <a:sym typeface="Montserrat"/>
              </a:rPr>
              <a:t>Tertiary</a:t>
            </a:r>
            <a:endParaRPr>
              <a:latin typeface="Montserrat"/>
              <a:ea typeface="Montserrat"/>
              <a:cs typeface="Montserrat"/>
              <a:sym typeface="Montserra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3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3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sp>
        <p:nvSpPr>
          <p:cNvPr id="441" name="Google Shape;441;p57"/>
          <p:cNvSpPr txBox="1"/>
          <p:nvPr>
            <p:ph type="title"/>
          </p:nvPr>
        </p:nvSpPr>
        <p:spPr>
          <a:xfrm>
            <a:off x="311700" y="445025"/>
            <a:ext cx="8520600" cy="572700"/>
          </a:xfrm>
          <a:prstGeom prst="rect">
            <a:avLst/>
          </a:prstGeom>
          <a:noFill/>
          <a:ln>
            <a:noFill/>
          </a:ln>
        </p:spPr>
        <p:txBody>
          <a:bodyPr anchorCtr="0" anchor="ctr" bIns="34275" lIns="68575" spcFirstLastPara="1" rIns="68575" wrap="square" tIns="34275">
            <a:normAutofit/>
          </a:bodyPr>
          <a:lstStyle/>
          <a:p>
            <a:pPr indent="0" lvl="0" marL="0" marR="0" rtl="0" algn="l">
              <a:spcBef>
                <a:spcPts val="0"/>
              </a:spcBef>
              <a:spcAft>
                <a:spcPts val="0"/>
              </a:spcAft>
              <a:buClr>
                <a:schemeClr val="dk1"/>
              </a:buClr>
              <a:buSzPts val="3000"/>
              <a:buFont typeface="Arial"/>
              <a:buNone/>
            </a:pPr>
            <a:r>
              <a:rPr i="0" lang="en-US" sz="3000" u="none" cap="none" strike="noStrike">
                <a:solidFill>
                  <a:schemeClr val="dk1"/>
                </a:solidFill>
              </a:rPr>
              <a:t>CSS Colors &gt; </a:t>
            </a:r>
            <a:r>
              <a:rPr i="0" lang="en-US" sz="3000" u="sng" cap="none" strike="noStrike">
                <a:solidFill>
                  <a:schemeClr val="hlink"/>
                </a:solidFill>
                <a:hlinkClick r:id="rId3"/>
              </a:rPr>
              <a:t>Demo</a:t>
            </a:r>
            <a:endParaRPr i="0" sz="3000" u="none" cap="none" strike="noStrike">
              <a:solidFill>
                <a:schemeClr val="dk1"/>
              </a:solidFill>
            </a:endParaRPr>
          </a:p>
        </p:txBody>
      </p:sp>
      <p:sp>
        <p:nvSpPr>
          <p:cNvPr id="442" name="Google Shape;442;p57"/>
          <p:cNvSpPr txBox="1"/>
          <p:nvPr>
            <p:ph idx="1" type="body"/>
          </p:nvPr>
        </p:nvSpPr>
        <p:spPr>
          <a:xfrm>
            <a:off x="311700" y="1152475"/>
            <a:ext cx="8520600" cy="3637200"/>
          </a:xfrm>
          <a:prstGeom prst="rect">
            <a:avLst/>
          </a:prstGeom>
          <a:noFill/>
          <a:ln>
            <a:noFill/>
          </a:ln>
        </p:spPr>
        <p:txBody>
          <a:bodyPr anchorCtr="0" anchor="t" bIns="34275" lIns="68575" spcFirstLastPara="1" rIns="68575" wrap="square" tIns="34275">
            <a:normAutofit/>
          </a:bodyPr>
          <a:lstStyle/>
          <a:p>
            <a:pPr indent="0" lvl="0" marL="0" marR="0" rtl="0" algn="l">
              <a:spcBef>
                <a:spcPts val="0"/>
              </a:spcBef>
              <a:spcAft>
                <a:spcPts val="0"/>
              </a:spcAft>
              <a:buNone/>
            </a:pPr>
            <a:r>
              <a:rPr b="1" i="0" lang="en-US" sz="1700" u="none" cap="none" strike="noStrike">
                <a:solidFill>
                  <a:srgbClr val="666666"/>
                </a:solidFill>
              </a:rPr>
              <a:t>RGB Hexadecimal </a:t>
            </a:r>
            <a:endParaRPr b="1" sz="1700">
              <a:solidFill>
                <a:srgbClr val="666666"/>
              </a:solidFill>
            </a:endParaRPr>
          </a:p>
          <a:p>
            <a:pPr indent="-171450" lvl="1" marL="558800" marR="0" rtl="0" algn="l">
              <a:spcBef>
                <a:spcPts val="0"/>
              </a:spcBef>
              <a:spcAft>
                <a:spcPts val="0"/>
              </a:spcAft>
              <a:buClr>
                <a:srgbClr val="666666"/>
              </a:buClr>
              <a:buSzPts val="1100"/>
              <a:buFont typeface="Montserrat"/>
              <a:buChar char="–"/>
            </a:pPr>
            <a:r>
              <a:rPr i="0" lang="en-US" sz="1700" u="none" cap="none" strike="noStrike">
                <a:solidFill>
                  <a:srgbClr val="666666"/>
                </a:solidFill>
              </a:rPr>
              <a:t>Hexad</a:t>
            </a:r>
            <a:r>
              <a:rPr i="0" lang="en-US" sz="1700" u="none" cap="none" strike="noStrike">
                <a:solidFill>
                  <a:srgbClr val="666666"/>
                </a:solidFill>
              </a:rPr>
              <a:t>ecimal Digits (base-16)</a:t>
            </a:r>
            <a:endParaRPr sz="1700">
              <a:solidFill>
                <a:srgbClr val="666666"/>
              </a:solidFill>
            </a:endParaRPr>
          </a:p>
          <a:p>
            <a:pPr indent="-171450" lvl="1" marL="558800" marR="0" rtl="0" algn="l">
              <a:spcBef>
                <a:spcPts val="0"/>
              </a:spcBef>
              <a:spcAft>
                <a:spcPts val="0"/>
              </a:spcAft>
              <a:buClr>
                <a:srgbClr val="666666"/>
              </a:buClr>
              <a:buSzPts val="1100"/>
              <a:buFont typeface="Montserrat"/>
              <a:buChar char="–"/>
            </a:pPr>
            <a:r>
              <a:rPr i="0" lang="en-US" sz="1700" u="none" cap="none" strike="noStrike">
                <a:solidFill>
                  <a:srgbClr val="666666"/>
                </a:solidFill>
              </a:rPr>
              <a:t>0, 1, 2, 3, 4, 5, 6, 7, 8, 9, a, b, c, d, e, f (0=0 and f=255)</a:t>
            </a:r>
            <a:endParaRPr sz="1700">
              <a:solidFill>
                <a:srgbClr val="666666"/>
              </a:solidFill>
            </a:endParaRPr>
          </a:p>
          <a:p>
            <a:pPr indent="-171450" lvl="1" marL="558800" marR="0" rtl="0" algn="l">
              <a:spcBef>
                <a:spcPts val="0"/>
              </a:spcBef>
              <a:spcAft>
                <a:spcPts val="0"/>
              </a:spcAft>
              <a:buClr>
                <a:srgbClr val="666666"/>
              </a:buClr>
              <a:buSzPts val="1100"/>
              <a:buFont typeface="Montserrat"/>
              <a:buChar char="–"/>
            </a:pPr>
            <a:r>
              <a:rPr i="0" lang="en-US" sz="1700" u="none" cap="none" strike="noStrike">
                <a:solidFill>
                  <a:srgbClr val="666666"/>
                </a:solidFill>
              </a:rPr>
              <a:t>2 digits for each color channel</a:t>
            </a:r>
            <a:endParaRPr sz="1700">
              <a:solidFill>
                <a:srgbClr val="666666"/>
              </a:solidFill>
            </a:endParaRPr>
          </a:p>
          <a:p>
            <a:pPr indent="-171450" lvl="1" marL="558800" marR="0" rtl="0" algn="l">
              <a:spcBef>
                <a:spcPts val="0"/>
              </a:spcBef>
              <a:spcAft>
                <a:spcPts val="0"/>
              </a:spcAft>
              <a:buClr>
                <a:srgbClr val="666666"/>
              </a:buClr>
              <a:buSzPts val="1100"/>
              <a:buFont typeface="Montserrat"/>
              <a:buChar char="–"/>
            </a:pPr>
            <a:r>
              <a:rPr i="0" lang="en-US" sz="1700" u="none" cap="none" strike="noStrike">
                <a:solidFill>
                  <a:srgbClr val="666666"/>
                </a:solidFill>
              </a:rPr>
              <a:t>#33aaff</a:t>
            </a:r>
            <a:r>
              <a:rPr lang="en-US" sz="1700">
                <a:solidFill>
                  <a:srgbClr val="666666"/>
                </a:solidFill>
              </a:rPr>
              <a:t> </a:t>
            </a:r>
            <a:r>
              <a:rPr i="0" lang="en-US" sz="1700" u="none" cap="none" strike="noStrike">
                <a:solidFill>
                  <a:srgbClr val="666666"/>
                </a:solidFill>
              </a:rPr>
              <a:t>(51 red; 170 green; 255 blue)</a:t>
            </a:r>
            <a:endParaRPr sz="1700">
              <a:solidFill>
                <a:srgbClr val="666666"/>
              </a:solidFill>
            </a:endParaRPr>
          </a:p>
          <a:p>
            <a:pPr indent="-171450" lvl="1" marL="558800" marR="0" rtl="0" algn="l">
              <a:spcBef>
                <a:spcPts val="0"/>
              </a:spcBef>
              <a:spcAft>
                <a:spcPts val="0"/>
              </a:spcAft>
              <a:buClr>
                <a:srgbClr val="666666"/>
              </a:buClr>
              <a:buSzPts val="1100"/>
              <a:buFont typeface="Montserrat"/>
              <a:buChar char="–"/>
            </a:pPr>
            <a:r>
              <a:rPr i="0" lang="en-US" sz="1700" u="none" cap="none" strike="noStrike">
                <a:solidFill>
                  <a:srgbClr val="666666"/>
                </a:solidFill>
              </a:rPr>
              <a:t>Shorthand: #3af is the same as #33aaff</a:t>
            </a:r>
            <a:endParaRPr sz="1700">
              <a:solidFill>
                <a:srgbClr val="666666"/>
              </a:solidFill>
            </a:endParaRPr>
          </a:p>
          <a:p>
            <a:pPr indent="0" lvl="0" marL="0" marR="0" rtl="0" algn="l">
              <a:spcBef>
                <a:spcPts val="1000"/>
              </a:spcBef>
              <a:spcAft>
                <a:spcPts val="0"/>
              </a:spcAft>
              <a:buNone/>
            </a:pPr>
            <a:r>
              <a:rPr b="1" lang="en-US" sz="1700" u="none">
                <a:solidFill>
                  <a:srgbClr val="666666"/>
                </a:solidFill>
              </a:rPr>
              <a:t>rgba(255, 255, 255, 0.5) </a:t>
            </a:r>
            <a:endParaRPr sz="1700">
              <a:solidFill>
                <a:srgbClr val="666666"/>
              </a:solidFill>
            </a:endParaRPr>
          </a:p>
          <a:p>
            <a:pPr indent="-336550" lvl="0" marL="457200" marR="0" rtl="0" algn="l">
              <a:spcBef>
                <a:spcPts val="400"/>
              </a:spcBef>
              <a:spcAft>
                <a:spcPts val="0"/>
              </a:spcAft>
              <a:buClr>
                <a:srgbClr val="666666"/>
              </a:buClr>
              <a:buSzPts val="1700"/>
              <a:buChar char="-"/>
            </a:pPr>
            <a:r>
              <a:rPr lang="en-US" sz="1700" u="none">
                <a:solidFill>
                  <a:srgbClr val="666666"/>
                </a:solidFill>
              </a:rPr>
              <a:t>allows transparency</a:t>
            </a:r>
            <a:endParaRPr sz="1700" u="none">
              <a:solidFill>
                <a:srgbClr val="666666"/>
              </a:solidFill>
            </a:endParaRPr>
          </a:p>
          <a:p>
            <a:pPr indent="0" lvl="0" marL="0" marR="0" rtl="0" algn="l">
              <a:spcBef>
                <a:spcPts val="400"/>
              </a:spcBef>
              <a:spcAft>
                <a:spcPts val="0"/>
              </a:spcAft>
              <a:buNone/>
            </a:pPr>
            <a:r>
              <a:rPr b="1" i="0" lang="en-US" sz="1700" u="none" cap="none" strike="noStrike">
                <a:solidFill>
                  <a:srgbClr val="666666"/>
                </a:solidFill>
              </a:rPr>
              <a:t>Named colors</a:t>
            </a:r>
            <a:endParaRPr b="1" sz="1700">
              <a:solidFill>
                <a:srgbClr val="666666"/>
              </a:solidFill>
            </a:endParaRPr>
          </a:p>
          <a:p>
            <a:pPr indent="-336550" lvl="0" marL="457200" marR="0" rtl="0" algn="l">
              <a:spcBef>
                <a:spcPts val="400"/>
              </a:spcBef>
              <a:spcAft>
                <a:spcPts val="0"/>
              </a:spcAft>
              <a:buClr>
                <a:srgbClr val="666666"/>
              </a:buClr>
              <a:buSzPts val="1700"/>
              <a:buChar char="-"/>
            </a:pPr>
            <a:r>
              <a:rPr lang="en-US" sz="1700">
                <a:solidFill>
                  <a:srgbClr val="666666"/>
                </a:solidFill>
              </a:rPr>
              <a:t>hotpink, </a:t>
            </a:r>
            <a:r>
              <a:rPr i="0" lang="en-US" sz="1700" u="none" cap="none" strike="noStrike">
                <a:solidFill>
                  <a:srgbClr val="666666"/>
                </a:solidFill>
              </a:rPr>
              <a:t>aqua, black, blue, fuchsia, gray, green, lime, maroon, navy, olive, purple, red, silver, teal, white, yellow, et</a:t>
            </a:r>
            <a:r>
              <a:rPr lang="en-US" sz="1700">
                <a:solidFill>
                  <a:srgbClr val="666666"/>
                </a:solidFill>
              </a:rPr>
              <a:t>c.</a:t>
            </a:r>
            <a:endParaRPr i="0" sz="1700" u="none" cap="none" strike="noStrike">
              <a:solidFill>
                <a:srgbClr val="666666"/>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sp>
        <p:nvSpPr>
          <p:cNvPr id="447" name="Google Shape;447;p58"/>
          <p:cNvSpPr txBox="1"/>
          <p:nvPr>
            <p:ph type="title"/>
          </p:nvPr>
        </p:nvSpPr>
        <p:spPr>
          <a:xfrm>
            <a:off x="311700" y="445025"/>
            <a:ext cx="8520600" cy="572700"/>
          </a:xfrm>
          <a:prstGeom prst="rect">
            <a:avLst/>
          </a:prstGeom>
        </p:spPr>
        <p:txBody>
          <a:bodyPr anchorCtr="0" anchor="t" bIns="34275" lIns="68575" spcFirstLastPara="1" rIns="68575" wrap="square" tIns="34275">
            <a:normAutofit/>
          </a:bodyPr>
          <a:lstStyle/>
          <a:p>
            <a:pPr indent="0" lvl="0" marL="0" rtl="0" algn="l">
              <a:spcBef>
                <a:spcPts val="0"/>
              </a:spcBef>
              <a:spcAft>
                <a:spcPts val="0"/>
              </a:spcAft>
              <a:buClr>
                <a:schemeClr val="dk1"/>
              </a:buClr>
              <a:buSzPts val="4500"/>
              <a:buFont typeface="Arial"/>
              <a:buNone/>
            </a:pPr>
            <a:r>
              <a:rPr lang="en-US"/>
              <a:t>Resources: Color Palette Resources</a:t>
            </a:r>
            <a:endParaRPr/>
          </a:p>
        </p:txBody>
      </p:sp>
      <p:sp>
        <p:nvSpPr>
          <p:cNvPr id="448" name="Google Shape;448;p58"/>
          <p:cNvSpPr txBox="1"/>
          <p:nvPr>
            <p:ph idx="1" type="body"/>
          </p:nvPr>
        </p:nvSpPr>
        <p:spPr>
          <a:xfrm>
            <a:off x="311700" y="1152475"/>
            <a:ext cx="8520600" cy="3637200"/>
          </a:xfrm>
          <a:prstGeom prst="rect">
            <a:avLst/>
          </a:prstGeom>
        </p:spPr>
        <p:txBody>
          <a:bodyPr anchorCtr="0" anchor="t" bIns="34275" lIns="68575" spcFirstLastPara="1" rIns="68575" wrap="square" tIns="34275">
            <a:normAutofit/>
          </a:bodyPr>
          <a:lstStyle/>
          <a:p>
            <a:pPr indent="-342900" lvl="0" marL="457200" rtl="0" algn="l">
              <a:spcBef>
                <a:spcPts val="0"/>
              </a:spcBef>
              <a:spcAft>
                <a:spcPts val="0"/>
              </a:spcAft>
              <a:buSzPts val="1800"/>
              <a:buAutoNum type="arabicPeriod"/>
            </a:pPr>
            <a:r>
              <a:rPr lang="en-US" u="sng">
                <a:solidFill>
                  <a:schemeClr val="hlink"/>
                </a:solidFill>
                <a:hlinkClick r:id="rId3"/>
              </a:rPr>
              <a:t>Kuler</a:t>
            </a:r>
            <a:endParaRPr/>
          </a:p>
          <a:p>
            <a:pPr indent="-342900" lvl="0" marL="457200" rtl="0" algn="l">
              <a:spcBef>
                <a:spcPts val="1000"/>
              </a:spcBef>
              <a:spcAft>
                <a:spcPts val="0"/>
              </a:spcAft>
              <a:buSzPts val="1800"/>
              <a:buAutoNum type="arabicPeriod"/>
            </a:pPr>
            <a:r>
              <a:rPr lang="en-US" u="sng">
                <a:solidFill>
                  <a:schemeClr val="hlink"/>
                </a:solidFill>
                <a:hlinkClick r:id="rId4"/>
              </a:rPr>
              <a:t>Colour Lovers</a:t>
            </a:r>
            <a:endParaRPr/>
          </a:p>
          <a:p>
            <a:pPr indent="-342900" lvl="0" marL="457200" rtl="0" algn="l">
              <a:spcBef>
                <a:spcPts val="1000"/>
              </a:spcBef>
              <a:spcAft>
                <a:spcPts val="0"/>
              </a:spcAft>
              <a:buSzPts val="1800"/>
              <a:buAutoNum type="arabicPeriod"/>
            </a:pPr>
            <a:r>
              <a:rPr lang="en-US" u="sng">
                <a:solidFill>
                  <a:schemeClr val="hlink"/>
                </a:solidFill>
                <a:hlinkClick r:id="rId5"/>
              </a:rPr>
              <a:t>Coolors.co</a:t>
            </a:r>
            <a:endParaRPr/>
          </a:p>
          <a:p>
            <a:pPr indent="-342900" lvl="0" marL="457200" rtl="0" algn="l">
              <a:spcBef>
                <a:spcPts val="1000"/>
              </a:spcBef>
              <a:spcAft>
                <a:spcPts val="0"/>
              </a:spcAft>
              <a:buSzPts val="1800"/>
              <a:buAutoNum type="arabicPeriod"/>
            </a:pPr>
            <a:r>
              <a:rPr lang="en-US" u="sng">
                <a:solidFill>
                  <a:schemeClr val="hlink"/>
                </a:solidFill>
                <a:hlinkClick r:id="rId6"/>
              </a:rPr>
              <a:t>ColorBrewer.org</a:t>
            </a:r>
            <a:endParaRPr/>
          </a:p>
          <a:p>
            <a:pPr indent="-342900" lvl="0" marL="457200" rtl="0" algn="l">
              <a:spcBef>
                <a:spcPts val="1000"/>
              </a:spcBef>
              <a:spcAft>
                <a:spcPts val="0"/>
              </a:spcAft>
              <a:buSzPts val="1800"/>
              <a:buAutoNum type="arabicPeriod"/>
            </a:pPr>
            <a:r>
              <a:rPr lang="en-US" u="sng">
                <a:solidFill>
                  <a:schemeClr val="hlink"/>
                </a:solidFill>
                <a:hlinkClick r:id="rId7"/>
              </a:rPr>
              <a:t>Palette from image</a:t>
            </a:r>
            <a:endParaRPr/>
          </a:p>
          <a:p>
            <a:pPr indent="0" lvl="0" marL="0" rtl="0" algn="l">
              <a:spcBef>
                <a:spcPts val="1000"/>
              </a:spcBef>
              <a:spcAft>
                <a:spcPts val="1000"/>
              </a:spcAft>
              <a:buClr>
                <a:srgbClr val="3A3838"/>
              </a:buClr>
              <a:buSzPts val="2100"/>
              <a:buNone/>
            </a:pPr>
            <a:r>
              <a:t/>
            </a:r>
            <a:endParaRPr/>
          </a:p>
        </p:txBody>
      </p:sp>
      <p:sp>
        <p:nvSpPr>
          <p:cNvPr id="449" name="Google Shape;449;p5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 name="Shape 453"/>
        <p:cNvGrpSpPr/>
        <p:nvPr/>
      </p:nvGrpSpPr>
      <p:grpSpPr>
        <a:xfrm>
          <a:off x="0" y="0"/>
          <a:ext cx="0" cy="0"/>
          <a:chOff x="0" y="0"/>
          <a:chExt cx="0" cy="0"/>
        </a:xfrm>
      </p:grpSpPr>
      <p:sp>
        <p:nvSpPr>
          <p:cNvPr id="454" name="Google Shape;454;p59"/>
          <p:cNvSpPr txBox="1"/>
          <p:nvPr>
            <p:ph type="title"/>
          </p:nvPr>
        </p:nvSpPr>
        <p:spPr>
          <a:xfrm>
            <a:off x="311700" y="445025"/>
            <a:ext cx="8520600" cy="5727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4500"/>
              <a:buFont typeface="Arial"/>
              <a:buNone/>
            </a:pPr>
            <a:r>
              <a:rPr lang="en-US"/>
              <a:t>Texture Resources</a:t>
            </a:r>
            <a:endParaRPr/>
          </a:p>
        </p:txBody>
      </p:sp>
      <p:sp>
        <p:nvSpPr>
          <p:cNvPr id="455" name="Google Shape;455;p59"/>
          <p:cNvSpPr txBox="1"/>
          <p:nvPr>
            <p:ph idx="1" type="body"/>
          </p:nvPr>
        </p:nvSpPr>
        <p:spPr>
          <a:xfrm>
            <a:off x="311700" y="1152475"/>
            <a:ext cx="8520600" cy="3637200"/>
          </a:xfrm>
          <a:prstGeom prst="rect">
            <a:avLst/>
          </a:prstGeom>
          <a:noFill/>
          <a:ln>
            <a:noFill/>
          </a:ln>
        </p:spPr>
        <p:txBody>
          <a:bodyPr anchorCtr="0" anchor="t" bIns="34275" lIns="68575" spcFirstLastPara="1" rIns="68575" wrap="square" tIns="34275">
            <a:normAutofit/>
          </a:bodyPr>
          <a:lstStyle/>
          <a:p>
            <a:pPr indent="-342900" lvl="0" marL="457200" rtl="0" algn="l">
              <a:spcBef>
                <a:spcPts val="0"/>
              </a:spcBef>
              <a:spcAft>
                <a:spcPts val="0"/>
              </a:spcAft>
              <a:buSzPts val="1800"/>
              <a:buAutoNum type="arabicPeriod"/>
            </a:pPr>
            <a:r>
              <a:rPr lang="en-US" sz="1800" u="sng">
                <a:solidFill>
                  <a:schemeClr val="hlink"/>
                </a:solidFill>
                <a:hlinkClick r:id="rId3"/>
              </a:rPr>
              <a:t>https://www.transparenttextures.com/</a:t>
            </a:r>
            <a:endParaRPr sz="1800"/>
          </a:p>
          <a:p>
            <a:pPr indent="-342900" lvl="0" marL="457200" rtl="0" algn="l">
              <a:spcBef>
                <a:spcPts val="1000"/>
              </a:spcBef>
              <a:spcAft>
                <a:spcPts val="0"/>
              </a:spcAft>
              <a:buSzPts val="1800"/>
              <a:buAutoNum type="arabicPeriod"/>
            </a:pPr>
            <a:r>
              <a:rPr lang="en-US" sz="1800" u="sng">
                <a:solidFill>
                  <a:schemeClr val="hlink"/>
                </a:solidFill>
                <a:hlinkClick r:id="rId4"/>
              </a:rPr>
              <a:t>Using textures: some guidelines</a:t>
            </a:r>
            <a:endParaRPr sz="1800"/>
          </a:p>
          <a:p>
            <a:pPr indent="-342900" lvl="0" marL="457200" rtl="0" algn="l">
              <a:spcBef>
                <a:spcPts val="1000"/>
              </a:spcBef>
              <a:spcAft>
                <a:spcPts val="0"/>
              </a:spcAft>
              <a:buSzPts val="1800"/>
              <a:buAutoNum type="arabicPeriod"/>
            </a:pPr>
            <a:r>
              <a:rPr lang="en-US" sz="1800" u="sng">
                <a:solidFill>
                  <a:schemeClr val="hlink"/>
                </a:solidFill>
                <a:hlinkClick r:id="rId5"/>
              </a:rPr>
              <a:t>Websites that use textures</a:t>
            </a:r>
            <a:endParaRPr sz="1800"/>
          </a:p>
          <a:p>
            <a:pPr indent="0" lvl="0" marL="0" rtl="0" algn="l">
              <a:spcBef>
                <a:spcPts val="1000"/>
              </a:spcBef>
              <a:spcAft>
                <a:spcPts val="1000"/>
              </a:spcAft>
              <a:buClr>
                <a:srgbClr val="3A3838"/>
              </a:buClr>
              <a:buSzPts val="2100"/>
              <a:buNone/>
            </a:pPr>
            <a:r>
              <a:t/>
            </a:r>
            <a:endParaRPr sz="1800"/>
          </a:p>
        </p:txBody>
      </p:sp>
      <p:sp>
        <p:nvSpPr>
          <p:cNvPr id="456" name="Google Shape;456;p5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sp>
        <p:nvSpPr>
          <p:cNvPr id="461" name="Google Shape;461;p6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US"/>
              <a:t>Outline</a:t>
            </a:r>
            <a:endParaRPr/>
          </a:p>
        </p:txBody>
      </p:sp>
      <p:sp>
        <p:nvSpPr>
          <p:cNvPr id="462" name="Google Shape;462;p60"/>
          <p:cNvSpPr txBox="1"/>
          <p:nvPr>
            <p:ph idx="1" type="body"/>
          </p:nvPr>
        </p:nvSpPr>
        <p:spPr>
          <a:xfrm>
            <a:off x="311700" y="1152475"/>
            <a:ext cx="8520600" cy="36372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999999"/>
              </a:buClr>
              <a:buSzPts val="1800"/>
              <a:buFont typeface="Montserrat"/>
              <a:buAutoNum type="arabicPeriod"/>
            </a:pPr>
            <a:r>
              <a:rPr lang="en-US">
                <a:solidFill>
                  <a:srgbClr val="999999"/>
                </a:solidFill>
              </a:rPr>
              <a:t>Principles of composition</a:t>
            </a:r>
            <a:endParaRPr>
              <a:solidFill>
                <a:srgbClr val="999999"/>
              </a:solidFill>
            </a:endParaRPr>
          </a:p>
          <a:p>
            <a:pPr indent="-342900" lvl="0" marL="457200" rtl="0" algn="l">
              <a:spcBef>
                <a:spcPts val="0"/>
              </a:spcBef>
              <a:spcAft>
                <a:spcPts val="0"/>
              </a:spcAft>
              <a:buClr>
                <a:srgbClr val="999999"/>
              </a:buClr>
              <a:buSzPts val="1800"/>
              <a:buFont typeface="Montserrat"/>
              <a:buAutoNum type="arabicPeriod"/>
            </a:pPr>
            <a:r>
              <a:rPr lang="en-US">
                <a:solidFill>
                  <a:srgbClr val="999999"/>
                </a:solidFill>
              </a:rPr>
              <a:t>Color</a:t>
            </a:r>
            <a:endParaRPr>
              <a:solidFill>
                <a:srgbClr val="999999"/>
              </a:solidFill>
            </a:endParaRPr>
          </a:p>
          <a:p>
            <a:pPr indent="-342900" lvl="0" marL="457200" rtl="0" algn="l">
              <a:spcBef>
                <a:spcPts val="0"/>
              </a:spcBef>
              <a:spcAft>
                <a:spcPts val="0"/>
              </a:spcAft>
              <a:buClr>
                <a:srgbClr val="3C78D8"/>
              </a:buClr>
              <a:buSzPts val="1800"/>
              <a:buFont typeface="Montserrat"/>
              <a:buAutoNum type="arabicPeriod"/>
            </a:pPr>
            <a:r>
              <a:rPr b="1" lang="en-US">
                <a:solidFill>
                  <a:srgbClr val="3C78D8"/>
                </a:solidFill>
              </a:rPr>
              <a:t>Fonts and Typography</a:t>
            </a:r>
            <a:endParaRPr b="1">
              <a:solidFill>
                <a:srgbClr val="3C78D8"/>
              </a:solidFill>
            </a:endParaRPr>
          </a:p>
          <a:p>
            <a:pPr indent="-342900" lvl="0" marL="457200" rtl="0" algn="l">
              <a:spcBef>
                <a:spcPts val="0"/>
              </a:spcBef>
              <a:spcAft>
                <a:spcPts val="0"/>
              </a:spcAft>
              <a:buSzPts val="1800"/>
              <a:buFont typeface="Montserrat"/>
              <a:buAutoNum type="arabicPeriod"/>
            </a:pPr>
            <a:r>
              <a:rPr lang="en-US"/>
              <a:t>Branding</a:t>
            </a:r>
            <a:endParaRPr/>
          </a:p>
        </p:txBody>
      </p:sp>
      <p:sp>
        <p:nvSpPr>
          <p:cNvPr id="463" name="Google Shape;463;p6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sp>
        <p:nvSpPr>
          <p:cNvPr id="469" name="Google Shape;469;p61"/>
          <p:cNvSpPr txBox="1"/>
          <p:nvPr>
            <p:ph type="title"/>
          </p:nvPr>
        </p:nvSpPr>
        <p:spPr>
          <a:xfrm>
            <a:off x="2445866" y="1741313"/>
            <a:ext cx="4252200" cy="1122300"/>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Clr>
                <a:schemeClr val="dk1"/>
              </a:buClr>
              <a:buSzPts val="7200"/>
              <a:buFont typeface="Arial"/>
              <a:buNone/>
            </a:pPr>
            <a:r>
              <a:rPr lang="en-US"/>
              <a:t>Typography</a:t>
            </a:r>
            <a:endParaRPr/>
          </a:p>
        </p:txBody>
      </p:sp>
      <p:sp>
        <p:nvSpPr>
          <p:cNvPr id="470" name="Google Shape;470;p61"/>
          <p:cNvSpPr txBox="1"/>
          <p:nvPr>
            <p:ph idx="4294967295" type="subTitle"/>
          </p:nvPr>
        </p:nvSpPr>
        <p:spPr>
          <a:xfrm>
            <a:off x="1376850" y="3086119"/>
            <a:ext cx="6390300" cy="594300"/>
          </a:xfrm>
          <a:prstGeom prst="rect">
            <a:avLst/>
          </a:prstGeom>
          <a:noFill/>
          <a:ln>
            <a:noFill/>
          </a:ln>
        </p:spPr>
        <p:txBody>
          <a:bodyPr anchorCtr="0" anchor="t" bIns="34275" lIns="68575" spcFirstLastPara="1" rIns="68575" wrap="square" tIns="34275">
            <a:noAutofit/>
          </a:bodyPr>
          <a:lstStyle/>
          <a:p>
            <a:pPr indent="0" lvl="0" marL="0" rtl="0" algn="ctr">
              <a:lnSpc>
                <a:spcPct val="80000"/>
              </a:lnSpc>
              <a:spcBef>
                <a:spcPts val="0"/>
              </a:spcBef>
              <a:spcAft>
                <a:spcPts val="0"/>
              </a:spcAft>
              <a:buClr>
                <a:srgbClr val="3A3838"/>
              </a:buClr>
              <a:buSzPts val="1800"/>
              <a:buNone/>
            </a:pPr>
            <a:r>
              <a:rPr lang="en-US" sz="1700">
                <a:latin typeface="Montserrat"/>
                <a:ea typeface="Montserrat"/>
                <a:cs typeface="Montserrat"/>
                <a:sym typeface="Montserrat"/>
              </a:rPr>
              <a:t>Font families</a:t>
            </a:r>
            <a:endParaRPr sz="1700">
              <a:latin typeface="Montserrat"/>
              <a:ea typeface="Montserrat"/>
              <a:cs typeface="Montserrat"/>
              <a:sym typeface="Montserrat"/>
            </a:endParaRPr>
          </a:p>
          <a:p>
            <a:pPr indent="0" lvl="0" marL="0" rtl="0" algn="ctr">
              <a:lnSpc>
                <a:spcPct val="80000"/>
              </a:lnSpc>
              <a:spcBef>
                <a:spcPts val="800"/>
              </a:spcBef>
              <a:spcAft>
                <a:spcPts val="0"/>
              </a:spcAft>
              <a:buClr>
                <a:srgbClr val="3A3838"/>
              </a:buClr>
              <a:buSzPts val="1800"/>
              <a:buNone/>
            </a:pPr>
            <a:r>
              <a:rPr lang="en-US" sz="1700">
                <a:latin typeface="Montserrat"/>
                <a:ea typeface="Montserrat"/>
                <a:cs typeface="Montserrat"/>
                <a:sym typeface="Montserrat"/>
              </a:rPr>
              <a:t>Hierarchy</a:t>
            </a:r>
            <a:endParaRPr sz="1700">
              <a:latin typeface="Montserrat"/>
              <a:ea typeface="Montserrat"/>
              <a:cs typeface="Montserrat"/>
              <a:sym typeface="Montserrat"/>
            </a:endParaRPr>
          </a:p>
          <a:p>
            <a:pPr indent="0" lvl="0" marL="0" rtl="0" algn="ctr">
              <a:lnSpc>
                <a:spcPct val="80000"/>
              </a:lnSpc>
              <a:spcBef>
                <a:spcPts val="800"/>
              </a:spcBef>
              <a:spcAft>
                <a:spcPts val="0"/>
              </a:spcAft>
              <a:buClr>
                <a:srgbClr val="3A3838"/>
              </a:buClr>
              <a:buSzPts val="1800"/>
              <a:buNone/>
            </a:pPr>
            <a:r>
              <a:rPr lang="en-US" sz="1700">
                <a:latin typeface="Montserrat"/>
                <a:ea typeface="Montserrat"/>
                <a:cs typeface="Montserrat"/>
                <a:sym typeface="Montserrat"/>
              </a:rPr>
              <a:t>Body Copy</a:t>
            </a:r>
            <a:endParaRPr sz="1700">
              <a:latin typeface="Montserrat"/>
              <a:ea typeface="Montserrat"/>
              <a:cs typeface="Montserrat"/>
              <a:sym typeface="Montserrat"/>
            </a:endParaRPr>
          </a:p>
          <a:p>
            <a:pPr indent="0" lvl="0" marL="0" rtl="0" algn="ctr">
              <a:lnSpc>
                <a:spcPct val="80000"/>
              </a:lnSpc>
              <a:spcBef>
                <a:spcPts val="800"/>
              </a:spcBef>
              <a:spcAft>
                <a:spcPts val="0"/>
              </a:spcAft>
              <a:buClr>
                <a:srgbClr val="3A3838"/>
              </a:buClr>
              <a:buSzPts val="1800"/>
              <a:buNone/>
            </a:pPr>
            <a:r>
              <a:rPr lang="en-US" sz="1700">
                <a:latin typeface="Montserrat"/>
                <a:ea typeface="Montserrat"/>
                <a:cs typeface="Montserrat"/>
                <a:sym typeface="Montserrat"/>
              </a:rPr>
              <a:t>Conventions</a:t>
            </a:r>
            <a:endParaRPr sz="1700">
              <a:latin typeface="Montserrat"/>
              <a:ea typeface="Montserrat"/>
              <a:cs typeface="Montserrat"/>
              <a:sym typeface="Montserrat"/>
            </a:endParaRPr>
          </a:p>
          <a:p>
            <a:pPr indent="0" lvl="0" marL="0" rtl="0" algn="ctr">
              <a:lnSpc>
                <a:spcPct val="80000"/>
              </a:lnSpc>
              <a:spcBef>
                <a:spcPts val="800"/>
              </a:spcBef>
              <a:spcAft>
                <a:spcPts val="1200"/>
              </a:spcAft>
              <a:buClr>
                <a:srgbClr val="3A3838"/>
              </a:buClr>
              <a:buSzPts val="1800"/>
              <a:buNone/>
            </a:pPr>
            <a:r>
              <a:rPr lang="en-US" sz="1700">
                <a:latin typeface="Montserrat"/>
                <a:ea typeface="Montserrat"/>
                <a:cs typeface="Montserrat"/>
                <a:sym typeface="Montserrat"/>
              </a:rPr>
              <a:t>Pairing fonts</a:t>
            </a:r>
            <a:endParaRPr sz="1700">
              <a:latin typeface="Montserrat"/>
              <a:ea typeface="Montserrat"/>
              <a:cs typeface="Montserrat"/>
              <a:sym typeface="Montserrat"/>
            </a:endParaRPr>
          </a:p>
        </p:txBody>
      </p:sp>
      <p:sp>
        <p:nvSpPr>
          <p:cNvPr id="471" name="Google Shape;471;p61"/>
          <p:cNvSpPr txBox="1"/>
          <p:nvPr>
            <p:ph idx="12" type="sldNum"/>
          </p:nvPr>
        </p:nvSpPr>
        <p:spPr>
          <a:xfrm>
            <a:off x="11296610" y="6217622"/>
            <a:ext cx="731700" cy="5247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 name="Shape 476"/>
        <p:cNvGrpSpPr/>
        <p:nvPr/>
      </p:nvGrpSpPr>
      <p:grpSpPr>
        <a:xfrm>
          <a:off x="0" y="0"/>
          <a:ext cx="0" cy="0"/>
          <a:chOff x="0" y="0"/>
          <a:chExt cx="0" cy="0"/>
        </a:xfrm>
      </p:grpSpPr>
      <p:sp>
        <p:nvSpPr>
          <p:cNvPr id="477" name="Google Shape;477;p62"/>
          <p:cNvSpPr txBox="1"/>
          <p:nvPr>
            <p:ph type="title"/>
          </p:nvPr>
        </p:nvSpPr>
        <p:spPr>
          <a:xfrm>
            <a:off x="415600" y="593367"/>
            <a:ext cx="11360700" cy="763500"/>
          </a:xfrm>
          <a:prstGeom prst="rect">
            <a:avLst/>
          </a:prstGeom>
          <a:noFill/>
          <a:ln>
            <a:noFill/>
          </a:ln>
        </p:spPr>
        <p:txBody>
          <a:bodyPr anchorCtr="0" anchor="ctr" bIns="34275" lIns="68575" spcFirstLastPara="1" rIns="68575" wrap="square" tIns="34275">
            <a:normAutofit/>
          </a:bodyPr>
          <a:lstStyle/>
          <a:p>
            <a:pPr indent="0" lvl="0" marL="0" rtl="0" algn="l">
              <a:spcBef>
                <a:spcPts val="0"/>
              </a:spcBef>
              <a:spcAft>
                <a:spcPts val="0"/>
              </a:spcAft>
              <a:buClr>
                <a:schemeClr val="dk1"/>
              </a:buClr>
              <a:buSzPts val="3000"/>
              <a:buFont typeface="Arial"/>
              <a:buNone/>
            </a:pPr>
            <a:r>
              <a:rPr lang="en-US"/>
              <a:t>Font Dimensions</a:t>
            </a:r>
            <a:endParaRPr/>
          </a:p>
        </p:txBody>
      </p:sp>
      <p:cxnSp>
        <p:nvCxnSpPr>
          <p:cNvPr id="478" name="Google Shape;478;p62"/>
          <p:cNvCxnSpPr/>
          <p:nvPr/>
        </p:nvCxnSpPr>
        <p:spPr>
          <a:xfrm>
            <a:off x="1727203" y="1803399"/>
            <a:ext cx="5956200" cy="0"/>
          </a:xfrm>
          <a:prstGeom prst="straightConnector1">
            <a:avLst/>
          </a:prstGeom>
          <a:noFill/>
          <a:ln cap="flat" cmpd="sng" w="9525">
            <a:solidFill>
              <a:srgbClr val="595959"/>
            </a:solidFill>
            <a:prstDash val="solid"/>
            <a:round/>
            <a:headEnd len="sm" w="sm" type="none"/>
            <a:tailEnd len="sm" w="sm" type="none"/>
          </a:ln>
        </p:spPr>
      </p:cxnSp>
      <p:cxnSp>
        <p:nvCxnSpPr>
          <p:cNvPr id="479" name="Google Shape;479;p62"/>
          <p:cNvCxnSpPr/>
          <p:nvPr/>
        </p:nvCxnSpPr>
        <p:spPr>
          <a:xfrm>
            <a:off x="1727203" y="2120889"/>
            <a:ext cx="5956200" cy="0"/>
          </a:xfrm>
          <a:prstGeom prst="straightConnector1">
            <a:avLst/>
          </a:prstGeom>
          <a:noFill/>
          <a:ln cap="flat" cmpd="sng" w="9525">
            <a:solidFill>
              <a:srgbClr val="595959"/>
            </a:solidFill>
            <a:prstDash val="solid"/>
            <a:round/>
            <a:headEnd len="sm" w="sm" type="none"/>
            <a:tailEnd len="sm" w="sm" type="none"/>
          </a:ln>
        </p:spPr>
      </p:cxnSp>
      <p:cxnSp>
        <p:nvCxnSpPr>
          <p:cNvPr id="480" name="Google Shape;480;p62"/>
          <p:cNvCxnSpPr/>
          <p:nvPr/>
        </p:nvCxnSpPr>
        <p:spPr>
          <a:xfrm>
            <a:off x="1727203" y="2562197"/>
            <a:ext cx="5956200" cy="0"/>
          </a:xfrm>
          <a:prstGeom prst="straightConnector1">
            <a:avLst/>
          </a:prstGeom>
          <a:noFill/>
          <a:ln cap="flat" cmpd="sng" w="9525">
            <a:solidFill>
              <a:srgbClr val="595959"/>
            </a:solidFill>
            <a:prstDash val="solid"/>
            <a:round/>
            <a:headEnd len="sm" w="sm" type="none"/>
            <a:tailEnd len="sm" w="sm" type="none"/>
          </a:ln>
        </p:spPr>
      </p:cxnSp>
      <p:cxnSp>
        <p:nvCxnSpPr>
          <p:cNvPr id="481" name="Google Shape;481;p62"/>
          <p:cNvCxnSpPr/>
          <p:nvPr/>
        </p:nvCxnSpPr>
        <p:spPr>
          <a:xfrm>
            <a:off x="1727203" y="2849219"/>
            <a:ext cx="5956200" cy="0"/>
          </a:xfrm>
          <a:prstGeom prst="straightConnector1">
            <a:avLst/>
          </a:prstGeom>
          <a:noFill/>
          <a:ln cap="flat" cmpd="sng" w="9525">
            <a:solidFill>
              <a:srgbClr val="595959"/>
            </a:solidFill>
            <a:prstDash val="solid"/>
            <a:round/>
            <a:headEnd len="sm" w="sm" type="none"/>
            <a:tailEnd len="sm" w="sm" type="none"/>
          </a:ln>
        </p:spPr>
      </p:cxnSp>
      <p:sp>
        <p:nvSpPr>
          <p:cNvPr id="482" name="Google Shape;482;p62"/>
          <p:cNvSpPr txBox="1"/>
          <p:nvPr/>
        </p:nvSpPr>
        <p:spPr>
          <a:xfrm>
            <a:off x="1955513" y="1709025"/>
            <a:ext cx="5158500" cy="12363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US" sz="6800">
                <a:solidFill>
                  <a:srgbClr val="88A5B3"/>
                </a:solidFill>
                <a:latin typeface="Montserrat"/>
                <a:ea typeface="Montserrat"/>
                <a:cs typeface="Montserrat"/>
                <a:sym typeface="Montserrat"/>
              </a:rPr>
              <a:t>Montserrat</a:t>
            </a:r>
            <a:endParaRPr sz="6800">
              <a:solidFill>
                <a:srgbClr val="88A5B3"/>
              </a:solidFill>
              <a:latin typeface="Montserrat"/>
              <a:ea typeface="Montserrat"/>
              <a:cs typeface="Montserrat"/>
              <a:sym typeface="Montserrat"/>
            </a:endParaRPr>
          </a:p>
        </p:txBody>
      </p:sp>
      <p:cxnSp>
        <p:nvCxnSpPr>
          <p:cNvPr id="483" name="Google Shape;483;p62"/>
          <p:cNvCxnSpPr/>
          <p:nvPr/>
        </p:nvCxnSpPr>
        <p:spPr>
          <a:xfrm>
            <a:off x="1545167" y="2120889"/>
            <a:ext cx="0" cy="441300"/>
          </a:xfrm>
          <a:prstGeom prst="straightConnector1">
            <a:avLst/>
          </a:prstGeom>
          <a:noFill/>
          <a:ln cap="flat" cmpd="sng" w="19050">
            <a:solidFill>
              <a:srgbClr val="09B188"/>
            </a:solidFill>
            <a:prstDash val="solid"/>
            <a:round/>
            <a:headEnd len="med" w="med" type="stealth"/>
            <a:tailEnd len="med" w="med" type="stealth"/>
          </a:ln>
        </p:spPr>
      </p:cxnSp>
      <p:sp>
        <p:nvSpPr>
          <p:cNvPr id="484" name="Google Shape;484;p62"/>
          <p:cNvSpPr txBox="1"/>
          <p:nvPr/>
        </p:nvSpPr>
        <p:spPr>
          <a:xfrm>
            <a:off x="550054" y="2206625"/>
            <a:ext cx="1005900" cy="2769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US" sz="1400">
                <a:solidFill>
                  <a:schemeClr val="dk1"/>
                </a:solidFill>
                <a:latin typeface="Arial"/>
                <a:ea typeface="Arial"/>
                <a:cs typeface="Arial"/>
                <a:sym typeface="Arial"/>
              </a:rPr>
              <a:t>x-height</a:t>
            </a:r>
            <a:endParaRPr sz="1400">
              <a:solidFill>
                <a:schemeClr val="dk1"/>
              </a:solidFill>
              <a:latin typeface="Arial"/>
              <a:ea typeface="Arial"/>
              <a:cs typeface="Arial"/>
              <a:sym typeface="Arial"/>
            </a:endParaRPr>
          </a:p>
        </p:txBody>
      </p:sp>
      <p:sp>
        <p:nvSpPr>
          <p:cNvPr id="485" name="Google Shape;485;p62"/>
          <p:cNvSpPr txBox="1"/>
          <p:nvPr/>
        </p:nvSpPr>
        <p:spPr>
          <a:xfrm>
            <a:off x="1636141" y="1516374"/>
            <a:ext cx="864900" cy="2769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US" sz="1400">
                <a:solidFill>
                  <a:schemeClr val="dk1"/>
                </a:solidFill>
                <a:latin typeface="Arial"/>
                <a:ea typeface="Arial"/>
                <a:cs typeface="Arial"/>
                <a:sym typeface="Arial"/>
              </a:rPr>
              <a:t>ascent</a:t>
            </a:r>
            <a:endParaRPr sz="1400">
              <a:solidFill>
                <a:schemeClr val="dk1"/>
              </a:solidFill>
              <a:latin typeface="Arial"/>
              <a:ea typeface="Arial"/>
              <a:cs typeface="Arial"/>
              <a:sym typeface="Arial"/>
            </a:endParaRPr>
          </a:p>
        </p:txBody>
      </p:sp>
      <p:sp>
        <p:nvSpPr>
          <p:cNvPr id="486" name="Google Shape;486;p62"/>
          <p:cNvSpPr txBox="1"/>
          <p:nvPr/>
        </p:nvSpPr>
        <p:spPr>
          <a:xfrm>
            <a:off x="1636141" y="2824823"/>
            <a:ext cx="993000" cy="2769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US" sz="1400">
                <a:solidFill>
                  <a:schemeClr val="dk1"/>
                </a:solidFill>
                <a:latin typeface="Arial"/>
                <a:ea typeface="Arial"/>
                <a:cs typeface="Arial"/>
                <a:sym typeface="Arial"/>
              </a:rPr>
              <a:t>descent</a:t>
            </a:r>
            <a:endParaRPr sz="1400">
              <a:solidFill>
                <a:schemeClr val="dk1"/>
              </a:solidFill>
              <a:latin typeface="Arial"/>
              <a:ea typeface="Arial"/>
              <a:cs typeface="Arial"/>
              <a:sym typeface="Arial"/>
            </a:endParaRPr>
          </a:p>
        </p:txBody>
      </p:sp>
      <p:sp>
        <p:nvSpPr>
          <p:cNvPr id="487" name="Google Shape;487;p62"/>
          <p:cNvSpPr txBox="1"/>
          <p:nvPr/>
        </p:nvSpPr>
        <p:spPr>
          <a:xfrm>
            <a:off x="6732537" y="2524599"/>
            <a:ext cx="1044600" cy="276900"/>
          </a:xfrm>
          <a:prstGeom prst="rect">
            <a:avLst/>
          </a:prstGeom>
          <a:noFill/>
          <a:ln>
            <a:noFill/>
          </a:ln>
        </p:spPr>
        <p:txBody>
          <a:bodyPr anchorCtr="0" anchor="t" bIns="34275" lIns="68575" spcFirstLastPara="1" rIns="68575" wrap="square" tIns="34275">
            <a:noAutofit/>
          </a:bodyPr>
          <a:lstStyle/>
          <a:p>
            <a:pPr indent="0" lvl="0" marL="0" marR="0" rtl="0" algn="r">
              <a:spcBef>
                <a:spcPts val="0"/>
              </a:spcBef>
              <a:spcAft>
                <a:spcPts val="0"/>
              </a:spcAft>
              <a:buNone/>
            </a:pPr>
            <a:r>
              <a:rPr lang="en-US" sz="1400">
                <a:solidFill>
                  <a:schemeClr val="dk1"/>
                </a:solidFill>
                <a:latin typeface="Arial"/>
                <a:ea typeface="Arial"/>
                <a:cs typeface="Arial"/>
                <a:sym typeface="Arial"/>
              </a:rPr>
              <a:t>baseline</a:t>
            </a:r>
            <a:endParaRPr sz="1400">
              <a:solidFill>
                <a:schemeClr val="dk1"/>
              </a:solidFill>
              <a:latin typeface="Arial"/>
              <a:ea typeface="Arial"/>
              <a:cs typeface="Arial"/>
              <a:sym typeface="Arial"/>
            </a:endParaRPr>
          </a:p>
        </p:txBody>
      </p:sp>
      <p:sp>
        <p:nvSpPr>
          <p:cNvPr id="488" name="Google Shape;488;p62"/>
          <p:cNvSpPr txBox="1"/>
          <p:nvPr/>
        </p:nvSpPr>
        <p:spPr>
          <a:xfrm>
            <a:off x="2521214" y="3754438"/>
            <a:ext cx="4101600" cy="6234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lang="en-US" sz="1800">
                <a:solidFill>
                  <a:schemeClr val="dk1"/>
                </a:solidFill>
                <a:latin typeface="Barlow"/>
                <a:ea typeface="Barlow"/>
                <a:cs typeface="Barlow"/>
                <a:sym typeface="Barlow"/>
              </a:rPr>
              <a:t>1 point = 1/72 vertical inch</a:t>
            </a:r>
            <a:endParaRPr sz="1100">
              <a:latin typeface="Barlow"/>
              <a:ea typeface="Barlow"/>
              <a:cs typeface="Barlow"/>
              <a:sym typeface="Barlow"/>
            </a:endParaRPr>
          </a:p>
          <a:p>
            <a:pPr indent="0" lvl="0" marL="0" marR="0" rtl="0" algn="ctr">
              <a:spcBef>
                <a:spcPts val="0"/>
              </a:spcBef>
              <a:spcAft>
                <a:spcPts val="0"/>
              </a:spcAft>
              <a:buNone/>
            </a:pPr>
            <a:r>
              <a:rPr lang="en-US" sz="1800">
                <a:solidFill>
                  <a:schemeClr val="dk1"/>
                </a:solidFill>
                <a:latin typeface="Barlow"/>
                <a:ea typeface="Barlow"/>
                <a:cs typeface="Barlow"/>
                <a:sym typeface="Barlow"/>
              </a:rPr>
              <a:t>12 point font = 1/6 vertical inch</a:t>
            </a:r>
            <a:endParaRPr sz="1800">
              <a:solidFill>
                <a:schemeClr val="dk1"/>
              </a:solidFill>
              <a:latin typeface="Barlow"/>
              <a:ea typeface="Barlow"/>
              <a:cs typeface="Barlow"/>
              <a:sym typeface="Barlow"/>
            </a:endParaRPr>
          </a:p>
        </p:txBody>
      </p:sp>
      <p:sp>
        <p:nvSpPr>
          <p:cNvPr id="489" name="Google Shape;489;p62"/>
          <p:cNvSpPr txBox="1"/>
          <p:nvPr/>
        </p:nvSpPr>
        <p:spPr>
          <a:xfrm>
            <a:off x="6591535" y="1846171"/>
            <a:ext cx="1185600" cy="276900"/>
          </a:xfrm>
          <a:prstGeom prst="rect">
            <a:avLst/>
          </a:prstGeom>
          <a:noFill/>
          <a:ln>
            <a:noFill/>
          </a:ln>
        </p:spPr>
        <p:txBody>
          <a:bodyPr anchorCtr="0" anchor="t" bIns="34275" lIns="68575" spcFirstLastPara="1" rIns="68575" wrap="square" tIns="34275">
            <a:noAutofit/>
          </a:bodyPr>
          <a:lstStyle/>
          <a:p>
            <a:pPr indent="0" lvl="0" marL="0" marR="0" rtl="0" algn="r">
              <a:spcBef>
                <a:spcPts val="0"/>
              </a:spcBef>
              <a:spcAft>
                <a:spcPts val="0"/>
              </a:spcAft>
              <a:buNone/>
            </a:pPr>
            <a:r>
              <a:rPr lang="en-US" sz="1400">
                <a:solidFill>
                  <a:schemeClr val="dk1"/>
                </a:solidFill>
                <a:latin typeface="Arial"/>
                <a:ea typeface="Arial"/>
                <a:cs typeface="Arial"/>
                <a:sym typeface="Arial"/>
              </a:rPr>
              <a:t>mean line</a:t>
            </a:r>
            <a:endParaRPr sz="1400">
              <a:solidFill>
                <a:schemeClr val="dk1"/>
              </a:solidFill>
              <a:latin typeface="Arial"/>
              <a:ea typeface="Arial"/>
              <a:cs typeface="Arial"/>
              <a:sym typeface="Arial"/>
            </a:endParaRPr>
          </a:p>
        </p:txBody>
      </p:sp>
      <p:sp>
        <p:nvSpPr>
          <p:cNvPr id="490" name="Google Shape;490;p62"/>
          <p:cNvSpPr txBox="1"/>
          <p:nvPr>
            <p:ph idx="12" type="sldNum"/>
          </p:nvPr>
        </p:nvSpPr>
        <p:spPr>
          <a:xfrm>
            <a:off x="11296610" y="6217622"/>
            <a:ext cx="731700" cy="5247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8"/>
          <p:cNvSpPr txBox="1"/>
          <p:nvPr>
            <p:ph type="title"/>
          </p:nvPr>
        </p:nvSpPr>
        <p:spPr>
          <a:xfrm>
            <a:off x="311700" y="445025"/>
            <a:ext cx="8520600" cy="572700"/>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Clr>
                <a:schemeClr val="dk1"/>
              </a:buClr>
              <a:buSzPts val="7200"/>
              <a:buFont typeface="Arial"/>
              <a:buNone/>
            </a:pPr>
            <a:r>
              <a:rPr lang="en-US"/>
              <a:t>Composition</a:t>
            </a:r>
            <a:endParaRPr/>
          </a:p>
        </p:txBody>
      </p:sp>
      <p:sp>
        <p:nvSpPr>
          <p:cNvPr id="92" name="Google Shape;92;p18"/>
          <p:cNvSpPr txBox="1"/>
          <p:nvPr>
            <p:ph idx="1" type="body"/>
          </p:nvPr>
        </p:nvSpPr>
        <p:spPr>
          <a:xfrm>
            <a:off x="311700" y="1152475"/>
            <a:ext cx="8520600" cy="3637200"/>
          </a:xfrm>
          <a:prstGeom prst="rect">
            <a:avLst/>
          </a:prstGeom>
          <a:noFill/>
          <a:ln>
            <a:noFill/>
          </a:ln>
        </p:spPr>
        <p:txBody>
          <a:bodyPr anchorCtr="0" anchor="t" bIns="34275" lIns="68575" spcFirstLastPara="1" rIns="68575" wrap="square" tIns="34275">
            <a:normAutofit/>
          </a:bodyPr>
          <a:lstStyle/>
          <a:p>
            <a:pPr indent="0" lvl="0" marL="0" rtl="0" algn="ctr">
              <a:spcBef>
                <a:spcPts val="0"/>
              </a:spcBef>
              <a:spcAft>
                <a:spcPts val="0"/>
              </a:spcAft>
              <a:buClr>
                <a:srgbClr val="3A3838"/>
              </a:buClr>
              <a:buSzPts val="1800"/>
              <a:buNone/>
            </a:pPr>
            <a:r>
              <a:t/>
            </a:r>
            <a:endParaRPr/>
          </a:p>
          <a:p>
            <a:pPr indent="0" lvl="0" marL="0" rtl="0" algn="ctr">
              <a:spcBef>
                <a:spcPts val="1000"/>
              </a:spcBef>
              <a:spcAft>
                <a:spcPts val="0"/>
              </a:spcAft>
              <a:buClr>
                <a:srgbClr val="3A3838"/>
              </a:buClr>
              <a:buSzPts val="1800"/>
              <a:buNone/>
            </a:pPr>
            <a:r>
              <a:t/>
            </a:r>
            <a:endParaRPr/>
          </a:p>
          <a:p>
            <a:pPr indent="0" lvl="0" marL="0" rtl="0" algn="ctr">
              <a:spcBef>
                <a:spcPts val="1000"/>
              </a:spcBef>
              <a:spcAft>
                <a:spcPts val="0"/>
              </a:spcAft>
              <a:buClr>
                <a:srgbClr val="3A3838"/>
              </a:buClr>
              <a:buSzPts val="1800"/>
              <a:buNone/>
            </a:pPr>
            <a:r>
              <a:t/>
            </a:r>
            <a:endParaRPr/>
          </a:p>
          <a:p>
            <a:pPr indent="0" lvl="0" marL="0" rtl="0" algn="ctr">
              <a:spcBef>
                <a:spcPts val="1000"/>
              </a:spcBef>
              <a:spcAft>
                <a:spcPts val="1000"/>
              </a:spcAft>
              <a:buClr>
                <a:srgbClr val="3A3838"/>
              </a:buClr>
              <a:buSzPts val="1800"/>
              <a:buNone/>
            </a:pPr>
            <a:r>
              <a:rPr lang="en-US"/>
              <a:t>Using proximity, alignment, contrast, asymmetry, color,</a:t>
            </a:r>
            <a:br>
              <a:rPr lang="en-US"/>
            </a:br>
            <a:r>
              <a:rPr lang="en-US"/>
              <a:t>and repetition to build hierarchy and enhance usability</a:t>
            </a:r>
            <a:endParaRPr/>
          </a:p>
        </p:txBody>
      </p:sp>
      <p:sp>
        <p:nvSpPr>
          <p:cNvPr id="93" name="Google Shape;93;p1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 name="Shape 495"/>
        <p:cNvGrpSpPr/>
        <p:nvPr/>
      </p:nvGrpSpPr>
      <p:grpSpPr>
        <a:xfrm>
          <a:off x="0" y="0"/>
          <a:ext cx="0" cy="0"/>
          <a:chOff x="0" y="0"/>
          <a:chExt cx="0" cy="0"/>
        </a:xfrm>
      </p:grpSpPr>
      <p:sp>
        <p:nvSpPr>
          <p:cNvPr id="496" name="Google Shape;496;p63"/>
          <p:cNvSpPr txBox="1"/>
          <p:nvPr>
            <p:ph type="title"/>
          </p:nvPr>
        </p:nvSpPr>
        <p:spPr>
          <a:xfrm>
            <a:off x="415600" y="593367"/>
            <a:ext cx="11360700" cy="763500"/>
          </a:xfrm>
          <a:prstGeom prst="rect">
            <a:avLst/>
          </a:prstGeom>
          <a:noFill/>
          <a:ln>
            <a:noFill/>
          </a:ln>
        </p:spPr>
        <p:txBody>
          <a:bodyPr anchorCtr="0" anchor="ctr" bIns="34275" lIns="68575" spcFirstLastPara="1" rIns="68575" wrap="square" tIns="34275">
            <a:normAutofit/>
          </a:bodyPr>
          <a:lstStyle/>
          <a:p>
            <a:pPr indent="0" lvl="0" marL="0" rtl="0" algn="l">
              <a:spcBef>
                <a:spcPts val="0"/>
              </a:spcBef>
              <a:spcAft>
                <a:spcPts val="0"/>
              </a:spcAft>
              <a:buClr>
                <a:schemeClr val="dk1"/>
              </a:buClr>
              <a:buSzPts val="3000"/>
              <a:buFont typeface="Arial"/>
              <a:buNone/>
            </a:pPr>
            <a:r>
              <a:rPr lang="en-US"/>
              <a:t>Common Fonts</a:t>
            </a:r>
            <a:endParaRPr/>
          </a:p>
        </p:txBody>
      </p:sp>
      <p:sp>
        <p:nvSpPr>
          <p:cNvPr id="497" name="Google Shape;497;p63"/>
          <p:cNvSpPr txBox="1"/>
          <p:nvPr>
            <p:ph idx="1" type="body"/>
          </p:nvPr>
        </p:nvSpPr>
        <p:spPr>
          <a:xfrm>
            <a:off x="800100" y="3966975"/>
            <a:ext cx="7543800" cy="857400"/>
          </a:xfrm>
          <a:prstGeom prst="rect">
            <a:avLst/>
          </a:prstGeom>
          <a:noFill/>
          <a:ln>
            <a:noFill/>
          </a:ln>
        </p:spPr>
        <p:txBody>
          <a:bodyPr anchorCtr="0" anchor="t" bIns="34275" lIns="68575" spcFirstLastPara="1" rIns="68575" wrap="square" tIns="34275">
            <a:normAutofit/>
          </a:bodyPr>
          <a:lstStyle/>
          <a:p>
            <a:pPr indent="0" lvl="0" marL="0" rtl="0" algn="ctr">
              <a:lnSpc>
                <a:spcPct val="115000"/>
              </a:lnSpc>
              <a:spcBef>
                <a:spcPts val="0"/>
              </a:spcBef>
              <a:spcAft>
                <a:spcPts val="0"/>
              </a:spcAft>
              <a:buClr>
                <a:srgbClr val="09B188"/>
              </a:buClr>
              <a:buSzPts val="1900"/>
              <a:buFont typeface="Arial"/>
              <a:buNone/>
            </a:pPr>
            <a:r>
              <a:rPr lang="en-US">
                <a:latin typeface="Barlow Medium"/>
                <a:ea typeface="Barlow Medium"/>
                <a:cs typeface="Barlow Medium"/>
                <a:sym typeface="Barlow Medium"/>
              </a:rPr>
              <a:t>Examples: </a:t>
            </a:r>
            <a:endParaRPr>
              <a:latin typeface="Barlow Medium"/>
              <a:ea typeface="Barlow Medium"/>
              <a:cs typeface="Barlow Medium"/>
              <a:sym typeface="Barlow Medium"/>
            </a:endParaRPr>
          </a:p>
          <a:p>
            <a:pPr indent="0" lvl="0" marL="0" rtl="0" algn="ctr">
              <a:lnSpc>
                <a:spcPct val="115000"/>
              </a:lnSpc>
              <a:spcBef>
                <a:spcPts val="0"/>
              </a:spcBef>
              <a:spcAft>
                <a:spcPts val="1000"/>
              </a:spcAft>
              <a:buClr>
                <a:schemeClr val="dk1"/>
              </a:buClr>
              <a:buSzPts val="1900"/>
              <a:buFont typeface="Arial"/>
              <a:buNone/>
            </a:pPr>
            <a:r>
              <a:rPr lang="en-US"/>
              <a:t>Times New Roman, Caslon, Garamond, Palatino, Bembo </a:t>
            </a:r>
            <a:endParaRPr/>
          </a:p>
        </p:txBody>
      </p:sp>
      <p:sp>
        <p:nvSpPr>
          <p:cNvPr id="498" name="Google Shape;498;p63"/>
          <p:cNvSpPr txBox="1"/>
          <p:nvPr>
            <p:ph idx="12" type="sldNum"/>
          </p:nvPr>
        </p:nvSpPr>
        <p:spPr>
          <a:xfrm>
            <a:off x="11296610" y="6217622"/>
            <a:ext cx="731700" cy="5247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US"/>
              <a:t>‹#›</a:t>
            </a:fld>
            <a:endParaRPr/>
          </a:p>
        </p:txBody>
      </p:sp>
      <p:grpSp>
        <p:nvGrpSpPr>
          <p:cNvPr id="499" name="Google Shape;499;p63"/>
          <p:cNvGrpSpPr/>
          <p:nvPr/>
        </p:nvGrpSpPr>
        <p:grpSpPr>
          <a:xfrm>
            <a:off x="2141744" y="1489725"/>
            <a:ext cx="4982928" cy="1925925"/>
            <a:chOff x="2155958" y="1986300"/>
            <a:chExt cx="4982928" cy="2567900"/>
          </a:xfrm>
        </p:grpSpPr>
        <p:sp>
          <p:nvSpPr>
            <p:cNvPr id="500" name="Google Shape;500;p63"/>
            <p:cNvSpPr txBox="1"/>
            <p:nvPr/>
          </p:nvSpPr>
          <p:spPr>
            <a:xfrm>
              <a:off x="2260954" y="2260600"/>
              <a:ext cx="4650600" cy="2031900"/>
            </a:xfrm>
            <a:prstGeom prst="rect">
              <a:avLst/>
            </a:prstGeom>
            <a:noFill/>
            <a:ln>
              <a:noFill/>
            </a:ln>
          </p:spPr>
          <p:txBody>
            <a:bodyPr anchorCtr="0" anchor="t" bIns="68575" lIns="68575" spcFirstLastPara="1" rIns="68575" wrap="square" tIns="68575">
              <a:noAutofit/>
            </a:bodyPr>
            <a:lstStyle/>
            <a:p>
              <a:pPr indent="-254000" lvl="0" marL="254000" marR="0" rtl="0" algn="ctr">
                <a:spcBef>
                  <a:spcPts val="0"/>
                </a:spcBef>
                <a:spcAft>
                  <a:spcPts val="0"/>
                </a:spcAft>
                <a:buClr>
                  <a:schemeClr val="dk1"/>
                </a:buClr>
                <a:buSzPts val="6600"/>
                <a:buFont typeface="Arial"/>
                <a:buNone/>
              </a:pPr>
              <a:r>
                <a:rPr lang="en-US" sz="6600">
                  <a:solidFill>
                    <a:srgbClr val="88A5B3"/>
                  </a:solidFill>
                  <a:latin typeface="Sorts Mill Goudy"/>
                  <a:ea typeface="Sorts Mill Goudy"/>
                  <a:cs typeface="Sorts Mill Goudy"/>
                  <a:sym typeface="Sorts Mill Goudy"/>
                </a:rPr>
                <a:t>Oldstyle</a:t>
              </a:r>
              <a:endParaRPr sz="6600">
                <a:solidFill>
                  <a:srgbClr val="88A5B3"/>
                </a:solidFill>
                <a:latin typeface="Sorts Mill Goudy"/>
                <a:ea typeface="Sorts Mill Goudy"/>
                <a:cs typeface="Sorts Mill Goudy"/>
                <a:sym typeface="Sorts Mill Goudy"/>
              </a:endParaRPr>
            </a:p>
          </p:txBody>
        </p:sp>
        <p:sp>
          <p:nvSpPr>
            <p:cNvPr id="501" name="Google Shape;501;p63"/>
            <p:cNvSpPr/>
            <p:nvPr/>
          </p:nvSpPr>
          <p:spPr>
            <a:xfrm>
              <a:off x="4165600" y="2549100"/>
              <a:ext cx="266700" cy="254100"/>
            </a:xfrm>
            <a:prstGeom prst="ellipse">
              <a:avLst/>
            </a:prstGeom>
            <a:noFill/>
            <a:ln cap="flat" cmpd="sng" w="19050">
              <a:solidFill>
                <a:srgbClr val="09B188"/>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502" name="Google Shape;502;p63"/>
            <p:cNvSpPr txBox="1"/>
            <p:nvPr/>
          </p:nvSpPr>
          <p:spPr>
            <a:xfrm>
              <a:off x="4432284" y="1999000"/>
              <a:ext cx="2267400" cy="5232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US" sz="1400">
                  <a:solidFill>
                    <a:schemeClr val="dk1"/>
                  </a:solidFill>
                  <a:latin typeface="Barlow"/>
                  <a:ea typeface="Barlow"/>
                  <a:cs typeface="Barlow"/>
                  <a:sym typeface="Barlow"/>
                </a:rPr>
                <a:t>Slanted serifs on </a:t>
              </a:r>
              <a:endParaRPr sz="1100">
                <a:latin typeface="Barlow"/>
                <a:ea typeface="Barlow"/>
                <a:cs typeface="Barlow"/>
                <a:sym typeface="Barlow"/>
              </a:endParaRPr>
            </a:p>
            <a:p>
              <a:pPr indent="0" lvl="0" marL="0" marR="0" rtl="0" algn="l">
                <a:spcBef>
                  <a:spcPts val="0"/>
                </a:spcBef>
                <a:spcAft>
                  <a:spcPts val="0"/>
                </a:spcAft>
                <a:buNone/>
              </a:pPr>
              <a:r>
                <a:rPr lang="en-US" sz="1400">
                  <a:solidFill>
                    <a:schemeClr val="dk1"/>
                  </a:solidFill>
                  <a:latin typeface="Barlow"/>
                  <a:ea typeface="Barlow"/>
                  <a:cs typeface="Barlow"/>
                  <a:sym typeface="Barlow"/>
                </a:rPr>
                <a:t>lowercase letters </a:t>
              </a:r>
              <a:endParaRPr sz="1400">
                <a:solidFill>
                  <a:schemeClr val="dk1"/>
                </a:solidFill>
                <a:latin typeface="Barlow"/>
                <a:ea typeface="Barlow"/>
                <a:cs typeface="Barlow"/>
                <a:sym typeface="Barlow"/>
              </a:endParaRPr>
            </a:p>
          </p:txBody>
        </p:sp>
        <p:sp>
          <p:nvSpPr>
            <p:cNvPr id="503" name="Google Shape;503;p63"/>
            <p:cNvSpPr txBox="1"/>
            <p:nvPr/>
          </p:nvSpPr>
          <p:spPr>
            <a:xfrm>
              <a:off x="4432286" y="4031000"/>
              <a:ext cx="2706600" cy="5232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US" sz="1400">
                  <a:solidFill>
                    <a:schemeClr val="dk1"/>
                  </a:solidFill>
                  <a:latin typeface="Barlow"/>
                  <a:ea typeface="Barlow"/>
                  <a:cs typeface="Barlow"/>
                  <a:sym typeface="Barlow"/>
                </a:rPr>
                <a:t>Moderate thin/thick </a:t>
              </a:r>
              <a:endParaRPr sz="1100">
                <a:latin typeface="Barlow"/>
                <a:ea typeface="Barlow"/>
                <a:cs typeface="Barlow"/>
                <a:sym typeface="Barlow"/>
              </a:endParaRPr>
            </a:p>
            <a:p>
              <a:pPr indent="0" lvl="0" marL="0" marR="0" rtl="0" algn="l">
                <a:spcBef>
                  <a:spcPts val="0"/>
                </a:spcBef>
                <a:spcAft>
                  <a:spcPts val="0"/>
                </a:spcAft>
                <a:buNone/>
              </a:pPr>
              <a:r>
                <a:rPr lang="en-US" sz="1400">
                  <a:solidFill>
                    <a:schemeClr val="dk1"/>
                  </a:solidFill>
                  <a:latin typeface="Barlow"/>
                  <a:ea typeface="Barlow"/>
                  <a:cs typeface="Barlow"/>
                  <a:sym typeface="Barlow"/>
                </a:rPr>
                <a:t>transitions in the strokes</a:t>
              </a:r>
              <a:endParaRPr sz="1400">
                <a:solidFill>
                  <a:schemeClr val="dk1"/>
                </a:solidFill>
                <a:latin typeface="Barlow"/>
                <a:ea typeface="Barlow"/>
                <a:cs typeface="Barlow"/>
                <a:sym typeface="Barlow"/>
              </a:endParaRPr>
            </a:p>
          </p:txBody>
        </p:sp>
        <p:sp>
          <p:nvSpPr>
            <p:cNvPr id="504" name="Google Shape;504;p63"/>
            <p:cNvSpPr txBox="1"/>
            <p:nvPr/>
          </p:nvSpPr>
          <p:spPr>
            <a:xfrm>
              <a:off x="2155958" y="1986300"/>
              <a:ext cx="1531800" cy="5232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US" sz="1400">
                  <a:solidFill>
                    <a:schemeClr val="dk1"/>
                  </a:solidFill>
                  <a:latin typeface="Barlow"/>
                  <a:ea typeface="Barlow"/>
                  <a:cs typeface="Barlow"/>
                  <a:sym typeface="Barlow"/>
                </a:rPr>
                <a:t>Diagonal </a:t>
              </a:r>
              <a:endParaRPr sz="1100">
                <a:latin typeface="Barlow"/>
                <a:ea typeface="Barlow"/>
                <a:cs typeface="Barlow"/>
                <a:sym typeface="Barlow"/>
              </a:endParaRPr>
            </a:p>
            <a:p>
              <a:pPr indent="0" lvl="0" marL="0" marR="0" rtl="0" algn="l">
                <a:spcBef>
                  <a:spcPts val="0"/>
                </a:spcBef>
                <a:spcAft>
                  <a:spcPts val="0"/>
                </a:spcAft>
                <a:buNone/>
              </a:pPr>
              <a:r>
                <a:rPr lang="en-US" sz="1400">
                  <a:solidFill>
                    <a:schemeClr val="dk1"/>
                  </a:solidFill>
                  <a:latin typeface="Barlow"/>
                  <a:ea typeface="Barlow"/>
                  <a:cs typeface="Barlow"/>
                  <a:sym typeface="Barlow"/>
                </a:rPr>
                <a:t>stress</a:t>
              </a:r>
              <a:endParaRPr sz="1400">
                <a:solidFill>
                  <a:schemeClr val="dk1"/>
                </a:solidFill>
                <a:latin typeface="Barlow"/>
                <a:ea typeface="Barlow"/>
                <a:cs typeface="Barlow"/>
                <a:sym typeface="Barlow"/>
              </a:endParaRPr>
            </a:p>
          </p:txBody>
        </p:sp>
        <p:cxnSp>
          <p:nvCxnSpPr>
            <p:cNvPr id="505" name="Google Shape;505;p63"/>
            <p:cNvCxnSpPr/>
            <p:nvPr/>
          </p:nvCxnSpPr>
          <p:spPr>
            <a:xfrm>
              <a:off x="2971800" y="2549100"/>
              <a:ext cx="393600" cy="1041300"/>
            </a:xfrm>
            <a:prstGeom prst="straightConnector1">
              <a:avLst/>
            </a:prstGeom>
            <a:noFill/>
            <a:ln cap="flat" cmpd="sng" w="9525">
              <a:solidFill>
                <a:schemeClr val="dk1"/>
              </a:solidFill>
              <a:prstDash val="solid"/>
              <a:round/>
              <a:headEnd len="sm" w="sm" type="none"/>
              <a:tailEnd len="sm" w="sm" type="none"/>
            </a:ln>
          </p:spPr>
        </p:cxnSp>
        <p:cxnSp>
          <p:nvCxnSpPr>
            <p:cNvPr id="506" name="Google Shape;506;p63"/>
            <p:cNvCxnSpPr/>
            <p:nvPr/>
          </p:nvCxnSpPr>
          <p:spPr>
            <a:xfrm>
              <a:off x="4647438" y="3428993"/>
              <a:ext cx="0" cy="584100"/>
            </a:xfrm>
            <a:prstGeom prst="straightConnector1">
              <a:avLst/>
            </a:prstGeom>
            <a:noFill/>
            <a:ln cap="flat" cmpd="sng" w="9525">
              <a:solidFill>
                <a:schemeClr val="dk1"/>
              </a:solidFill>
              <a:prstDash val="solid"/>
              <a:round/>
              <a:headEnd len="sm" w="sm" type="none"/>
              <a:tailEnd len="sm" w="sm" type="none"/>
            </a:ln>
          </p:spPr>
        </p:cxnSp>
        <p:cxnSp>
          <p:nvCxnSpPr>
            <p:cNvPr id="507" name="Google Shape;507;p63"/>
            <p:cNvCxnSpPr/>
            <p:nvPr/>
          </p:nvCxnSpPr>
          <p:spPr>
            <a:xfrm>
              <a:off x="4760925" y="3291600"/>
              <a:ext cx="0" cy="721500"/>
            </a:xfrm>
            <a:prstGeom prst="straightConnector1">
              <a:avLst/>
            </a:prstGeom>
            <a:noFill/>
            <a:ln cap="flat" cmpd="sng" w="9525">
              <a:solidFill>
                <a:schemeClr val="dk1"/>
              </a:solidFill>
              <a:prstDash val="solid"/>
              <a:round/>
              <a:headEnd len="sm" w="sm" type="none"/>
              <a:tailEnd len="sm" w="sm" type="none"/>
            </a:ln>
          </p:spPr>
        </p:cxnSp>
      </p:gr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2" name="Shape 512"/>
        <p:cNvGrpSpPr/>
        <p:nvPr/>
      </p:nvGrpSpPr>
      <p:grpSpPr>
        <a:xfrm>
          <a:off x="0" y="0"/>
          <a:ext cx="0" cy="0"/>
          <a:chOff x="0" y="0"/>
          <a:chExt cx="0" cy="0"/>
        </a:xfrm>
      </p:grpSpPr>
      <p:sp>
        <p:nvSpPr>
          <p:cNvPr id="513" name="Google Shape;513;p64"/>
          <p:cNvSpPr txBox="1"/>
          <p:nvPr>
            <p:ph type="title"/>
          </p:nvPr>
        </p:nvSpPr>
        <p:spPr>
          <a:xfrm>
            <a:off x="415600" y="593367"/>
            <a:ext cx="11360700" cy="763500"/>
          </a:xfrm>
          <a:prstGeom prst="rect">
            <a:avLst/>
          </a:prstGeom>
          <a:noFill/>
          <a:ln>
            <a:noFill/>
          </a:ln>
        </p:spPr>
        <p:txBody>
          <a:bodyPr anchorCtr="0" anchor="ctr" bIns="34275" lIns="68575" spcFirstLastPara="1" rIns="68575" wrap="square" tIns="34275">
            <a:normAutofit/>
          </a:bodyPr>
          <a:lstStyle/>
          <a:p>
            <a:pPr indent="0" lvl="0" marL="0" rtl="0" algn="l">
              <a:spcBef>
                <a:spcPts val="0"/>
              </a:spcBef>
              <a:spcAft>
                <a:spcPts val="0"/>
              </a:spcAft>
              <a:buClr>
                <a:schemeClr val="dk1"/>
              </a:buClr>
              <a:buSzPts val="3000"/>
              <a:buFont typeface="Arial"/>
              <a:buNone/>
            </a:pPr>
            <a:r>
              <a:rPr lang="en-US"/>
              <a:t>Common Fonts</a:t>
            </a:r>
            <a:endParaRPr/>
          </a:p>
        </p:txBody>
      </p:sp>
      <p:sp>
        <p:nvSpPr>
          <p:cNvPr id="514" name="Google Shape;514;p64"/>
          <p:cNvSpPr txBox="1"/>
          <p:nvPr>
            <p:ph idx="1" type="body"/>
          </p:nvPr>
        </p:nvSpPr>
        <p:spPr>
          <a:xfrm>
            <a:off x="800100" y="4114800"/>
            <a:ext cx="7543800" cy="887700"/>
          </a:xfrm>
          <a:prstGeom prst="rect">
            <a:avLst/>
          </a:prstGeom>
          <a:noFill/>
          <a:ln>
            <a:noFill/>
          </a:ln>
        </p:spPr>
        <p:txBody>
          <a:bodyPr anchorCtr="0" anchor="t" bIns="34275" lIns="68575" spcFirstLastPara="1" rIns="68575" wrap="square" tIns="34275">
            <a:normAutofit/>
          </a:bodyPr>
          <a:lstStyle/>
          <a:p>
            <a:pPr indent="0" lvl="0" marL="0" rtl="0" algn="ctr">
              <a:lnSpc>
                <a:spcPct val="115000"/>
              </a:lnSpc>
              <a:spcBef>
                <a:spcPts val="0"/>
              </a:spcBef>
              <a:spcAft>
                <a:spcPts val="0"/>
              </a:spcAft>
              <a:buClr>
                <a:srgbClr val="09B188"/>
              </a:buClr>
              <a:buSzPts val="1900"/>
              <a:buFont typeface="Arial"/>
              <a:buNone/>
            </a:pPr>
            <a:r>
              <a:rPr lang="en-US">
                <a:latin typeface="Barlow Medium"/>
                <a:ea typeface="Barlow Medium"/>
                <a:cs typeface="Barlow Medium"/>
                <a:sym typeface="Barlow Medium"/>
              </a:rPr>
              <a:t>Examples: </a:t>
            </a:r>
            <a:endParaRPr>
              <a:latin typeface="Barlow Medium"/>
              <a:ea typeface="Barlow Medium"/>
              <a:cs typeface="Barlow Medium"/>
              <a:sym typeface="Barlow Medium"/>
            </a:endParaRPr>
          </a:p>
          <a:p>
            <a:pPr indent="0" lvl="0" marL="0" rtl="0" algn="ctr">
              <a:lnSpc>
                <a:spcPct val="115000"/>
              </a:lnSpc>
              <a:spcBef>
                <a:spcPts val="0"/>
              </a:spcBef>
              <a:spcAft>
                <a:spcPts val="0"/>
              </a:spcAft>
              <a:buClr>
                <a:schemeClr val="dk1"/>
              </a:buClr>
              <a:buSzPts val="1900"/>
              <a:buFont typeface="Arial"/>
              <a:buNone/>
            </a:pPr>
            <a:r>
              <a:rPr lang="en-US"/>
              <a:t>Didot, Bodoni</a:t>
            </a:r>
            <a:endParaRPr/>
          </a:p>
        </p:txBody>
      </p:sp>
      <p:grpSp>
        <p:nvGrpSpPr>
          <p:cNvPr id="515" name="Google Shape;515;p64"/>
          <p:cNvGrpSpPr/>
          <p:nvPr/>
        </p:nvGrpSpPr>
        <p:grpSpPr>
          <a:xfrm>
            <a:off x="2334728" y="1475925"/>
            <a:ext cx="5041269" cy="1939718"/>
            <a:chOff x="2392948" y="1967900"/>
            <a:chExt cx="5041269" cy="2586291"/>
          </a:xfrm>
        </p:grpSpPr>
        <p:sp>
          <p:nvSpPr>
            <p:cNvPr id="516" name="Google Shape;516;p64"/>
            <p:cNvSpPr txBox="1"/>
            <p:nvPr/>
          </p:nvSpPr>
          <p:spPr>
            <a:xfrm>
              <a:off x="2392948" y="2260600"/>
              <a:ext cx="4317900" cy="2031900"/>
            </a:xfrm>
            <a:prstGeom prst="rect">
              <a:avLst/>
            </a:prstGeom>
            <a:noFill/>
            <a:ln>
              <a:noFill/>
            </a:ln>
          </p:spPr>
          <p:txBody>
            <a:bodyPr anchorCtr="0" anchor="t" bIns="68575" lIns="68575" spcFirstLastPara="1" rIns="68575" wrap="square" tIns="68575">
              <a:noAutofit/>
            </a:bodyPr>
            <a:lstStyle/>
            <a:p>
              <a:pPr indent="-254000" lvl="0" marL="254000" marR="0" rtl="0" algn="ctr">
                <a:spcBef>
                  <a:spcPts val="0"/>
                </a:spcBef>
                <a:spcAft>
                  <a:spcPts val="0"/>
                </a:spcAft>
                <a:buClr>
                  <a:schemeClr val="dk1"/>
                </a:buClr>
                <a:buSzPts val="6600"/>
                <a:buFont typeface="Arial"/>
                <a:buNone/>
              </a:pPr>
              <a:r>
                <a:rPr b="1" lang="en-US" sz="6600">
                  <a:solidFill>
                    <a:srgbClr val="88A5B3"/>
                  </a:solidFill>
                  <a:latin typeface="GFS Didot"/>
                  <a:ea typeface="GFS Didot"/>
                  <a:cs typeface="GFS Didot"/>
                  <a:sym typeface="GFS Didot"/>
                </a:rPr>
                <a:t>Modern</a:t>
              </a:r>
              <a:endParaRPr b="1" sz="6600">
                <a:solidFill>
                  <a:srgbClr val="88A5B3"/>
                </a:solidFill>
                <a:latin typeface="GFS Didot"/>
                <a:ea typeface="GFS Didot"/>
                <a:cs typeface="GFS Didot"/>
                <a:sym typeface="GFS Didot"/>
              </a:endParaRPr>
            </a:p>
          </p:txBody>
        </p:sp>
        <p:sp>
          <p:nvSpPr>
            <p:cNvPr id="517" name="Google Shape;517;p64"/>
            <p:cNvSpPr/>
            <p:nvPr/>
          </p:nvSpPr>
          <p:spPr>
            <a:xfrm>
              <a:off x="4386470" y="2491130"/>
              <a:ext cx="399900" cy="386100"/>
            </a:xfrm>
            <a:prstGeom prst="ellipse">
              <a:avLst/>
            </a:prstGeom>
            <a:noFill/>
            <a:ln cap="flat" cmpd="sng" w="25400">
              <a:solidFill>
                <a:srgbClr val="09B188"/>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518" name="Google Shape;518;p64"/>
            <p:cNvSpPr txBox="1"/>
            <p:nvPr/>
          </p:nvSpPr>
          <p:spPr>
            <a:xfrm>
              <a:off x="4776817" y="1967900"/>
              <a:ext cx="2657400" cy="5232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US" sz="1400">
                  <a:solidFill>
                    <a:schemeClr val="dk1"/>
                  </a:solidFill>
                  <a:latin typeface="Barlow"/>
                  <a:ea typeface="Barlow"/>
                  <a:cs typeface="Barlow"/>
                  <a:sym typeface="Barlow"/>
                </a:rPr>
                <a:t>Thin horizontal serifs on </a:t>
              </a:r>
              <a:endParaRPr sz="1100">
                <a:latin typeface="Barlow"/>
                <a:ea typeface="Barlow"/>
                <a:cs typeface="Barlow"/>
                <a:sym typeface="Barlow"/>
              </a:endParaRPr>
            </a:p>
            <a:p>
              <a:pPr indent="0" lvl="0" marL="0" marR="0" rtl="0" algn="l">
                <a:spcBef>
                  <a:spcPts val="0"/>
                </a:spcBef>
                <a:spcAft>
                  <a:spcPts val="0"/>
                </a:spcAft>
                <a:buNone/>
              </a:pPr>
              <a:r>
                <a:rPr lang="en-US" sz="1400">
                  <a:solidFill>
                    <a:schemeClr val="dk1"/>
                  </a:solidFill>
                  <a:latin typeface="Barlow"/>
                  <a:ea typeface="Barlow"/>
                  <a:cs typeface="Barlow"/>
                  <a:sym typeface="Barlow"/>
                </a:rPr>
                <a:t>lowercase letters </a:t>
              </a:r>
              <a:endParaRPr sz="1400">
                <a:solidFill>
                  <a:schemeClr val="dk1"/>
                </a:solidFill>
                <a:latin typeface="Barlow"/>
                <a:ea typeface="Barlow"/>
                <a:cs typeface="Barlow"/>
                <a:sym typeface="Barlow"/>
              </a:endParaRPr>
            </a:p>
          </p:txBody>
        </p:sp>
        <p:sp>
          <p:nvSpPr>
            <p:cNvPr id="519" name="Google Shape;519;p64"/>
            <p:cNvSpPr txBox="1"/>
            <p:nvPr/>
          </p:nvSpPr>
          <p:spPr>
            <a:xfrm>
              <a:off x="4432300" y="4030991"/>
              <a:ext cx="2120700" cy="5232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US" sz="1400">
                  <a:solidFill>
                    <a:schemeClr val="dk1"/>
                  </a:solidFill>
                  <a:latin typeface="Barlow"/>
                  <a:ea typeface="Barlow"/>
                  <a:cs typeface="Barlow"/>
                  <a:sym typeface="Barlow"/>
                </a:rPr>
                <a:t>Radical thin/thick </a:t>
              </a:r>
              <a:endParaRPr sz="1100">
                <a:latin typeface="Barlow"/>
                <a:ea typeface="Barlow"/>
                <a:cs typeface="Barlow"/>
                <a:sym typeface="Barlow"/>
              </a:endParaRPr>
            </a:p>
            <a:p>
              <a:pPr indent="0" lvl="0" marL="0" marR="0" rtl="0" algn="l">
                <a:spcBef>
                  <a:spcPts val="0"/>
                </a:spcBef>
                <a:spcAft>
                  <a:spcPts val="0"/>
                </a:spcAft>
                <a:buNone/>
              </a:pPr>
              <a:r>
                <a:rPr lang="en-US" sz="1400">
                  <a:solidFill>
                    <a:schemeClr val="dk1"/>
                  </a:solidFill>
                  <a:latin typeface="Barlow"/>
                  <a:ea typeface="Barlow"/>
                  <a:cs typeface="Barlow"/>
                  <a:sym typeface="Barlow"/>
                </a:rPr>
                <a:t>transitions in the strokes</a:t>
              </a:r>
              <a:endParaRPr sz="1400">
                <a:solidFill>
                  <a:schemeClr val="dk1"/>
                </a:solidFill>
                <a:latin typeface="Barlow"/>
                <a:ea typeface="Barlow"/>
                <a:cs typeface="Barlow"/>
                <a:sym typeface="Barlow"/>
              </a:endParaRPr>
            </a:p>
          </p:txBody>
        </p:sp>
        <p:sp>
          <p:nvSpPr>
            <p:cNvPr id="520" name="Google Shape;520;p64"/>
            <p:cNvSpPr txBox="1"/>
            <p:nvPr/>
          </p:nvSpPr>
          <p:spPr>
            <a:xfrm>
              <a:off x="3473172" y="1981925"/>
              <a:ext cx="1057800" cy="5232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US" sz="1400">
                  <a:solidFill>
                    <a:schemeClr val="dk1"/>
                  </a:solidFill>
                  <a:latin typeface="Barlow"/>
                  <a:ea typeface="Barlow"/>
                  <a:cs typeface="Barlow"/>
                  <a:sym typeface="Barlow"/>
                </a:rPr>
                <a:t>Vertical</a:t>
              </a:r>
              <a:endParaRPr sz="1100">
                <a:latin typeface="Barlow"/>
                <a:ea typeface="Barlow"/>
                <a:cs typeface="Barlow"/>
                <a:sym typeface="Barlow"/>
              </a:endParaRPr>
            </a:p>
            <a:p>
              <a:pPr indent="0" lvl="0" marL="0" marR="0" rtl="0" algn="l">
                <a:spcBef>
                  <a:spcPts val="0"/>
                </a:spcBef>
                <a:spcAft>
                  <a:spcPts val="0"/>
                </a:spcAft>
                <a:buNone/>
              </a:pPr>
              <a:r>
                <a:rPr lang="en-US" sz="1400">
                  <a:solidFill>
                    <a:schemeClr val="dk1"/>
                  </a:solidFill>
                  <a:latin typeface="Barlow"/>
                  <a:ea typeface="Barlow"/>
                  <a:cs typeface="Barlow"/>
                  <a:sym typeface="Barlow"/>
                </a:rPr>
                <a:t>stress</a:t>
              </a:r>
              <a:endParaRPr sz="1400">
                <a:solidFill>
                  <a:schemeClr val="dk1"/>
                </a:solidFill>
                <a:latin typeface="Barlow"/>
                <a:ea typeface="Barlow"/>
                <a:cs typeface="Barlow"/>
                <a:sym typeface="Barlow"/>
              </a:endParaRPr>
            </a:p>
          </p:txBody>
        </p:sp>
        <p:cxnSp>
          <p:nvCxnSpPr>
            <p:cNvPr id="521" name="Google Shape;521;p64"/>
            <p:cNvCxnSpPr/>
            <p:nvPr/>
          </p:nvCxnSpPr>
          <p:spPr>
            <a:xfrm>
              <a:off x="3895303" y="2554190"/>
              <a:ext cx="0" cy="1222800"/>
            </a:xfrm>
            <a:prstGeom prst="straightConnector1">
              <a:avLst/>
            </a:prstGeom>
            <a:noFill/>
            <a:ln cap="flat" cmpd="sng" w="9525">
              <a:solidFill>
                <a:schemeClr val="dk1"/>
              </a:solidFill>
              <a:prstDash val="solid"/>
              <a:round/>
              <a:headEnd len="sm" w="sm" type="none"/>
              <a:tailEnd len="sm" w="sm" type="none"/>
            </a:ln>
          </p:spPr>
        </p:cxnSp>
        <p:cxnSp>
          <p:nvCxnSpPr>
            <p:cNvPr id="522" name="Google Shape;522;p64"/>
            <p:cNvCxnSpPr/>
            <p:nvPr/>
          </p:nvCxnSpPr>
          <p:spPr>
            <a:xfrm>
              <a:off x="4965699" y="3401083"/>
              <a:ext cx="0" cy="647700"/>
            </a:xfrm>
            <a:prstGeom prst="straightConnector1">
              <a:avLst/>
            </a:prstGeom>
            <a:noFill/>
            <a:ln cap="flat" cmpd="sng" w="9525">
              <a:solidFill>
                <a:schemeClr val="dk1"/>
              </a:solidFill>
              <a:prstDash val="solid"/>
              <a:round/>
              <a:headEnd len="sm" w="sm" type="none"/>
              <a:tailEnd len="sm" w="sm" type="none"/>
            </a:ln>
          </p:spPr>
        </p:cxnSp>
        <p:cxnSp>
          <p:nvCxnSpPr>
            <p:cNvPr id="523" name="Google Shape;523;p64"/>
            <p:cNvCxnSpPr/>
            <p:nvPr/>
          </p:nvCxnSpPr>
          <p:spPr>
            <a:xfrm>
              <a:off x="5346700" y="3327400"/>
              <a:ext cx="0" cy="721500"/>
            </a:xfrm>
            <a:prstGeom prst="straightConnector1">
              <a:avLst/>
            </a:prstGeom>
            <a:noFill/>
            <a:ln cap="flat" cmpd="sng" w="9525">
              <a:solidFill>
                <a:schemeClr val="dk1"/>
              </a:solidFill>
              <a:prstDash val="solid"/>
              <a:round/>
              <a:headEnd len="sm" w="sm" type="none"/>
              <a:tailEnd len="sm" w="sm" type="none"/>
            </a:ln>
          </p:spPr>
        </p:cxnSp>
      </p:grpSp>
      <p:sp>
        <p:nvSpPr>
          <p:cNvPr id="524" name="Google Shape;524;p64"/>
          <p:cNvSpPr txBox="1"/>
          <p:nvPr>
            <p:ph idx="12" type="sldNum"/>
          </p:nvPr>
        </p:nvSpPr>
        <p:spPr>
          <a:xfrm>
            <a:off x="11296610" y="6217622"/>
            <a:ext cx="731700" cy="5247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9" name="Shape 529"/>
        <p:cNvGrpSpPr/>
        <p:nvPr/>
      </p:nvGrpSpPr>
      <p:grpSpPr>
        <a:xfrm>
          <a:off x="0" y="0"/>
          <a:ext cx="0" cy="0"/>
          <a:chOff x="0" y="0"/>
          <a:chExt cx="0" cy="0"/>
        </a:xfrm>
      </p:grpSpPr>
      <p:sp>
        <p:nvSpPr>
          <p:cNvPr id="530" name="Google Shape;530;p65"/>
          <p:cNvSpPr txBox="1"/>
          <p:nvPr>
            <p:ph type="title"/>
          </p:nvPr>
        </p:nvSpPr>
        <p:spPr>
          <a:xfrm>
            <a:off x="415600" y="593367"/>
            <a:ext cx="11360700" cy="763500"/>
          </a:xfrm>
          <a:prstGeom prst="rect">
            <a:avLst/>
          </a:prstGeom>
          <a:noFill/>
          <a:ln>
            <a:noFill/>
          </a:ln>
        </p:spPr>
        <p:txBody>
          <a:bodyPr anchorCtr="0" anchor="ctr" bIns="34275" lIns="68575" spcFirstLastPara="1" rIns="68575" wrap="square" tIns="34275">
            <a:normAutofit/>
          </a:bodyPr>
          <a:lstStyle/>
          <a:p>
            <a:pPr indent="0" lvl="0" marL="0" rtl="0" algn="l">
              <a:spcBef>
                <a:spcPts val="0"/>
              </a:spcBef>
              <a:spcAft>
                <a:spcPts val="0"/>
              </a:spcAft>
              <a:buClr>
                <a:schemeClr val="dk1"/>
              </a:buClr>
              <a:buSzPts val="3000"/>
              <a:buFont typeface="Arial"/>
              <a:buNone/>
            </a:pPr>
            <a:r>
              <a:rPr lang="en-US"/>
              <a:t>Common Fonts</a:t>
            </a:r>
            <a:endParaRPr/>
          </a:p>
        </p:txBody>
      </p:sp>
      <p:grpSp>
        <p:nvGrpSpPr>
          <p:cNvPr id="531" name="Google Shape;531;p65"/>
          <p:cNvGrpSpPr/>
          <p:nvPr/>
        </p:nvGrpSpPr>
        <p:grpSpPr>
          <a:xfrm>
            <a:off x="1336925" y="1487850"/>
            <a:ext cx="6470007" cy="1911060"/>
            <a:chOff x="949325" y="1983800"/>
            <a:chExt cx="6470007" cy="2548080"/>
          </a:xfrm>
        </p:grpSpPr>
        <p:sp>
          <p:nvSpPr>
            <p:cNvPr id="532" name="Google Shape;532;p65"/>
            <p:cNvSpPr txBox="1"/>
            <p:nvPr/>
          </p:nvSpPr>
          <p:spPr>
            <a:xfrm>
              <a:off x="1764632" y="2260600"/>
              <a:ext cx="5654700" cy="2031900"/>
            </a:xfrm>
            <a:prstGeom prst="rect">
              <a:avLst/>
            </a:prstGeom>
            <a:noFill/>
            <a:ln>
              <a:noFill/>
            </a:ln>
          </p:spPr>
          <p:txBody>
            <a:bodyPr anchorCtr="0" anchor="t" bIns="68575" lIns="68575" spcFirstLastPara="1" rIns="68575" wrap="square" tIns="68575">
              <a:noAutofit/>
            </a:bodyPr>
            <a:lstStyle/>
            <a:p>
              <a:pPr indent="-254000" lvl="0" marL="254000" marR="0" rtl="0" algn="ctr">
                <a:spcBef>
                  <a:spcPts val="0"/>
                </a:spcBef>
                <a:spcAft>
                  <a:spcPts val="0"/>
                </a:spcAft>
                <a:buClr>
                  <a:schemeClr val="dk1"/>
                </a:buClr>
                <a:buSzPts val="6600"/>
                <a:buFont typeface="Arial"/>
                <a:buNone/>
              </a:pPr>
              <a:r>
                <a:rPr b="1" lang="en-US" sz="6600">
                  <a:solidFill>
                    <a:srgbClr val="88A5B3"/>
                  </a:solidFill>
                  <a:latin typeface="Rockwell"/>
                  <a:ea typeface="Rockwell"/>
                  <a:cs typeface="Rockwell"/>
                  <a:sym typeface="Rockwell"/>
                </a:rPr>
                <a:t>Slab Serif</a:t>
              </a:r>
              <a:endParaRPr b="1" sz="6600">
                <a:solidFill>
                  <a:srgbClr val="88A5B3"/>
                </a:solidFill>
                <a:latin typeface="Rockwell"/>
                <a:ea typeface="Rockwell"/>
                <a:cs typeface="Rockwell"/>
                <a:sym typeface="Rockwell"/>
              </a:endParaRPr>
            </a:p>
          </p:txBody>
        </p:sp>
        <p:sp>
          <p:nvSpPr>
            <p:cNvPr id="533" name="Google Shape;533;p65"/>
            <p:cNvSpPr/>
            <p:nvPr/>
          </p:nvSpPr>
          <p:spPr>
            <a:xfrm>
              <a:off x="2754065" y="2580258"/>
              <a:ext cx="399900" cy="386100"/>
            </a:xfrm>
            <a:prstGeom prst="ellipse">
              <a:avLst/>
            </a:prstGeom>
            <a:noFill/>
            <a:ln cap="flat" cmpd="sng" w="25400">
              <a:solidFill>
                <a:srgbClr val="09B188"/>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534" name="Google Shape;534;p65"/>
            <p:cNvSpPr txBox="1"/>
            <p:nvPr/>
          </p:nvSpPr>
          <p:spPr>
            <a:xfrm>
              <a:off x="949325" y="1986300"/>
              <a:ext cx="2790300" cy="5232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US" sz="1400">
                  <a:solidFill>
                    <a:schemeClr val="dk1"/>
                  </a:solidFill>
                  <a:latin typeface="Barlow"/>
                  <a:ea typeface="Barlow"/>
                  <a:cs typeface="Barlow"/>
                  <a:sym typeface="Barlow"/>
                </a:rPr>
                <a:t>Thick horizontal serifs on </a:t>
              </a:r>
              <a:endParaRPr sz="1100">
                <a:latin typeface="Barlow"/>
                <a:ea typeface="Barlow"/>
                <a:cs typeface="Barlow"/>
                <a:sym typeface="Barlow"/>
              </a:endParaRPr>
            </a:p>
            <a:p>
              <a:pPr indent="0" lvl="0" marL="0" marR="0" rtl="0" algn="l">
                <a:spcBef>
                  <a:spcPts val="0"/>
                </a:spcBef>
                <a:spcAft>
                  <a:spcPts val="0"/>
                </a:spcAft>
                <a:buNone/>
              </a:pPr>
              <a:r>
                <a:rPr lang="en-US" sz="1400">
                  <a:solidFill>
                    <a:schemeClr val="dk1"/>
                  </a:solidFill>
                  <a:latin typeface="Barlow"/>
                  <a:ea typeface="Barlow"/>
                  <a:cs typeface="Barlow"/>
                  <a:sym typeface="Barlow"/>
                </a:rPr>
                <a:t>lowercase letters </a:t>
              </a:r>
              <a:endParaRPr sz="1400">
                <a:solidFill>
                  <a:schemeClr val="dk1"/>
                </a:solidFill>
                <a:latin typeface="Barlow"/>
                <a:ea typeface="Barlow"/>
                <a:cs typeface="Barlow"/>
                <a:sym typeface="Barlow"/>
              </a:endParaRPr>
            </a:p>
          </p:txBody>
        </p:sp>
        <p:sp>
          <p:nvSpPr>
            <p:cNvPr id="535" name="Google Shape;535;p65"/>
            <p:cNvSpPr txBox="1"/>
            <p:nvPr/>
          </p:nvSpPr>
          <p:spPr>
            <a:xfrm>
              <a:off x="3119201" y="4008680"/>
              <a:ext cx="1953900" cy="5232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US" sz="1400">
                  <a:solidFill>
                    <a:schemeClr val="dk1"/>
                  </a:solidFill>
                  <a:latin typeface="Barlow"/>
                  <a:ea typeface="Barlow"/>
                  <a:cs typeface="Barlow"/>
                  <a:sym typeface="Barlow"/>
                </a:rPr>
                <a:t>Very little thick/thin</a:t>
              </a:r>
              <a:endParaRPr sz="1100">
                <a:latin typeface="Barlow"/>
                <a:ea typeface="Barlow"/>
                <a:cs typeface="Barlow"/>
                <a:sym typeface="Barlow"/>
              </a:endParaRPr>
            </a:p>
            <a:p>
              <a:pPr indent="0" lvl="0" marL="0" marR="0" rtl="0" algn="l">
                <a:spcBef>
                  <a:spcPts val="0"/>
                </a:spcBef>
                <a:spcAft>
                  <a:spcPts val="0"/>
                </a:spcAft>
                <a:buNone/>
              </a:pPr>
              <a:r>
                <a:rPr lang="en-US" sz="1400">
                  <a:solidFill>
                    <a:schemeClr val="dk1"/>
                  </a:solidFill>
                  <a:latin typeface="Barlow"/>
                  <a:ea typeface="Barlow"/>
                  <a:cs typeface="Barlow"/>
                  <a:sym typeface="Barlow"/>
                </a:rPr>
                <a:t>contrast in the strokes</a:t>
              </a:r>
              <a:endParaRPr sz="1400">
                <a:solidFill>
                  <a:schemeClr val="dk1"/>
                </a:solidFill>
                <a:latin typeface="Barlow"/>
                <a:ea typeface="Barlow"/>
                <a:cs typeface="Barlow"/>
                <a:sym typeface="Barlow"/>
              </a:endParaRPr>
            </a:p>
          </p:txBody>
        </p:sp>
        <p:sp>
          <p:nvSpPr>
            <p:cNvPr id="536" name="Google Shape;536;p65"/>
            <p:cNvSpPr txBox="1"/>
            <p:nvPr/>
          </p:nvSpPr>
          <p:spPr>
            <a:xfrm>
              <a:off x="5174180" y="1983800"/>
              <a:ext cx="1563000" cy="5232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US" sz="1400">
                  <a:solidFill>
                    <a:schemeClr val="dk1"/>
                  </a:solidFill>
                  <a:latin typeface="Barlow"/>
                  <a:ea typeface="Barlow"/>
                  <a:cs typeface="Barlow"/>
                  <a:sym typeface="Barlow"/>
                </a:rPr>
                <a:t>Vertical</a:t>
              </a:r>
              <a:endParaRPr sz="1100">
                <a:latin typeface="Barlow"/>
                <a:ea typeface="Barlow"/>
                <a:cs typeface="Barlow"/>
                <a:sym typeface="Barlow"/>
              </a:endParaRPr>
            </a:p>
            <a:p>
              <a:pPr indent="0" lvl="0" marL="0" marR="0" rtl="0" algn="l">
                <a:spcBef>
                  <a:spcPts val="0"/>
                </a:spcBef>
                <a:spcAft>
                  <a:spcPts val="0"/>
                </a:spcAft>
                <a:buNone/>
              </a:pPr>
              <a:r>
                <a:rPr lang="en-US" sz="1400">
                  <a:solidFill>
                    <a:schemeClr val="dk1"/>
                  </a:solidFill>
                  <a:latin typeface="Barlow"/>
                  <a:ea typeface="Barlow"/>
                  <a:cs typeface="Barlow"/>
                  <a:sym typeface="Barlow"/>
                </a:rPr>
                <a:t>stress</a:t>
              </a:r>
              <a:endParaRPr sz="1400">
                <a:solidFill>
                  <a:schemeClr val="dk1"/>
                </a:solidFill>
                <a:latin typeface="Barlow"/>
                <a:ea typeface="Barlow"/>
                <a:cs typeface="Barlow"/>
                <a:sym typeface="Barlow"/>
              </a:endParaRPr>
            </a:p>
          </p:txBody>
        </p:sp>
        <p:cxnSp>
          <p:nvCxnSpPr>
            <p:cNvPr id="537" name="Google Shape;537;p65"/>
            <p:cNvCxnSpPr/>
            <p:nvPr/>
          </p:nvCxnSpPr>
          <p:spPr>
            <a:xfrm>
              <a:off x="5546303" y="2554190"/>
              <a:ext cx="0" cy="1222800"/>
            </a:xfrm>
            <a:prstGeom prst="straightConnector1">
              <a:avLst/>
            </a:prstGeom>
            <a:noFill/>
            <a:ln cap="flat" cmpd="sng" w="9525">
              <a:solidFill>
                <a:schemeClr val="dk1"/>
              </a:solidFill>
              <a:prstDash val="solid"/>
              <a:round/>
              <a:headEnd len="sm" w="sm" type="none"/>
              <a:tailEnd len="sm" w="sm" type="none"/>
            </a:ln>
          </p:spPr>
        </p:cxnSp>
        <p:cxnSp>
          <p:nvCxnSpPr>
            <p:cNvPr id="538" name="Google Shape;538;p65"/>
            <p:cNvCxnSpPr/>
            <p:nvPr/>
          </p:nvCxnSpPr>
          <p:spPr>
            <a:xfrm>
              <a:off x="3911599" y="3327400"/>
              <a:ext cx="0" cy="647700"/>
            </a:xfrm>
            <a:prstGeom prst="straightConnector1">
              <a:avLst/>
            </a:prstGeom>
            <a:noFill/>
            <a:ln cap="flat" cmpd="sng" w="9525">
              <a:solidFill>
                <a:schemeClr val="dk1"/>
              </a:solidFill>
              <a:prstDash val="solid"/>
              <a:round/>
              <a:headEnd len="sm" w="sm" type="none"/>
              <a:tailEnd len="sm" w="sm" type="none"/>
            </a:ln>
          </p:spPr>
        </p:cxnSp>
        <p:cxnSp>
          <p:nvCxnSpPr>
            <p:cNvPr id="539" name="Google Shape;539;p65"/>
            <p:cNvCxnSpPr/>
            <p:nvPr/>
          </p:nvCxnSpPr>
          <p:spPr>
            <a:xfrm>
              <a:off x="4378325" y="3213317"/>
              <a:ext cx="0" cy="721500"/>
            </a:xfrm>
            <a:prstGeom prst="straightConnector1">
              <a:avLst/>
            </a:prstGeom>
            <a:noFill/>
            <a:ln cap="flat" cmpd="sng" w="9525">
              <a:solidFill>
                <a:schemeClr val="dk1"/>
              </a:solidFill>
              <a:prstDash val="solid"/>
              <a:round/>
              <a:headEnd len="sm" w="sm" type="none"/>
              <a:tailEnd len="sm" w="sm" type="none"/>
            </a:ln>
          </p:spPr>
        </p:cxnSp>
      </p:grpSp>
      <p:sp>
        <p:nvSpPr>
          <p:cNvPr id="540" name="Google Shape;540;p65"/>
          <p:cNvSpPr txBox="1"/>
          <p:nvPr>
            <p:ph idx="12" type="sldNum"/>
          </p:nvPr>
        </p:nvSpPr>
        <p:spPr>
          <a:xfrm>
            <a:off x="11296610" y="6217622"/>
            <a:ext cx="731700" cy="5247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US"/>
              <a:t>‹#›</a:t>
            </a:fld>
            <a:endParaRPr/>
          </a:p>
        </p:txBody>
      </p:sp>
      <p:sp>
        <p:nvSpPr>
          <p:cNvPr id="541" name="Google Shape;541;p65"/>
          <p:cNvSpPr txBox="1"/>
          <p:nvPr>
            <p:ph idx="1" type="body"/>
          </p:nvPr>
        </p:nvSpPr>
        <p:spPr>
          <a:xfrm>
            <a:off x="800100" y="4114800"/>
            <a:ext cx="7543800" cy="887700"/>
          </a:xfrm>
          <a:prstGeom prst="rect">
            <a:avLst/>
          </a:prstGeom>
          <a:noFill/>
          <a:ln>
            <a:noFill/>
          </a:ln>
        </p:spPr>
        <p:txBody>
          <a:bodyPr anchorCtr="0" anchor="t" bIns="34275" lIns="68575" spcFirstLastPara="1" rIns="68575" wrap="square" tIns="34275">
            <a:normAutofit/>
          </a:bodyPr>
          <a:lstStyle/>
          <a:p>
            <a:pPr indent="0" lvl="0" marL="0" rtl="0" algn="ctr">
              <a:lnSpc>
                <a:spcPct val="115000"/>
              </a:lnSpc>
              <a:spcBef>
                <a:spcPts val="0"/>
              </a:spcBef>
              <a:spcAft>
                <a:spcPts val="0"/>
              </a:spcAft>
              <a:buClr>
                <a:srgbClr val="09B188"/>
              </a:buClr>
              <a:buSzPts val="1900"/>
              <a:buFont typeface="Arial"/>
              <a:buNone/>
            </a:pPr>
            <a:r>
              <a:rPr lang="en-US">
                <a:latin typeface="Barlow Medium"/>
                <a:ea typeface="Barlow Medium"/>
                <a:cs typeface="Barlow Medium"/>
                <a:sym typeface="Barlow Medium"/>
              </a:rPr>
              <a:t>Examples: </a:t>
            </a:r>
            <a:endParaRPr>
              <a:latin typeface="Barlow Medium"/>
              <a:ea typeface="Barlow Medium"/>
              <a:cs typeface="Barlow Medium"/>
              <a:sym typeface="Barlow Medium"/>
            </a:endParaRPr>
          </a:p>
          <a:p>
            <a:pPr indent="0" lvl="0" marL="0" rtl="0" algn="ctr">
              <a:lnSpc>
                <a:spcPct val="115000"/>
              </a:lnSpc>
              <a:spcBef>
                <a:spcPts val="0"/>
              </a:spcBef>
              <a:spcAft>
                <a:spcPts val="0"/>
              </a:spcAft>
              <a:buClr>
                <a:schemeClr val="dk1"/>
              </a:buClr>
              <a:buSzPts val="1900"/>
              <a:buFont typeface="Arial"/>
              <a:buNone/>
            </a:pPr>
            <a:r>
              <a:rPr lang="en-US"/>
              <a:t>Rockwell</a:t>
            </a:r>
            <a:r>
              <a:rPr lang="en-US"/>
              <a:t>, </a:t>
            </a:r>
            <a:r>
              <a:rPr lang="en-US"/>
              <a:t>Memphis</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6" name="Shape 546"/>
        <p:cNvGrpSpPr/>
        <p:nvPr/>
      </p:nvGrpSpPr>
      <p:grpSpPr>
        <a:xfrm>
          <a:off x="0" y="0"/>
          <a:ext cx="0" cy="0"/>
          <a:chOff x="0" y="0"/>
          <a:chExt cx="0" cy="0"/>
        </a:xfrm>
      </p:grpSpPr>
      <p:sp>
        <p:nvSpPr>
          <p:cNvPr id="547" name="Google Shape;547;p66"/>
          <p:cNvSpPr txBox="1"/>
          <p:nvPr>
            <p:ph type="title"/>
          </p:nvPr>
        </p:nvSpPr>
        <p:spPr>
          <a:xfrm>
            <a:off x="415600" y="593367"/>
            <a:ext cx="11360700" cy="763500"/>
          </a:xfrm>
          <a:prstGeom prst="rect">
            <a:avLst/>
          </a:prstGeom>
          <a:noFill/>
          <a:ln>
            <a:noFill/>
          </a:ln>
        </p:spPr>
        <p:txBody>
          <a:bodyPr anchorCtr="0" anchor="ctr" bIns="34275" lIns="68575" spcFirstLastPara="1" rIns="68575" wrap="square" tIns="34275">
            <a:normAutofit/>
          </a:bodyPr>
          <a:lstStyle/>
          <a:p>
            <a:pPr indent="0" lvl="0" marL="0" rtl="0" algn="l">
              <a:spcBef>
                <a:spcPts val="0"/>
              </a:spcBef>
              <a:spcAft>
                <a:spcPts val="0"/>
              </a:spcAft>
              <a:buClr>
                <a:schemeClr val="dk1"/>
              </a:buClr>
              <a:buSzPts val="3000"/>
              <a:buFont typeface="Arial"/>
              <a:buNone/>
            </a:pPr>
            <a:r>
              <a:rPr lang="en-US"/>
              <a:t>Common Fonts</a:t>
            </a:r>
            <a:endParaRPr/>
          </a:p>
        </p:txBody>
      </p:sp>
      <p:grpSp>
        <p:nvGrpSpPr>
          <p:cNvPr id="548" name="Google Shape;548;p66"/>
          <p:cNvGrpSpPr/>
          <p:nvPr/>
        </p:nvGrpSpPr>
        <p:grpSpPr>
          <a:xfrm>
            <a:off x="1834101" y="1489718"/>
            <a:ext cx="5475797" cy="1956433"/>
            <a:chOff x="1809991" y="1986290"/>
            <a:chExt cx="5475797" cy="2608578"/>
          </a:xfrm>
        </p:grpSpPr>
        <p:sp>
          <p:nvSpPr>
            <p:cNvPr id="549" name="Google Shape;549;p66"/>
            <p:cNvSpPr txBox="1"/>
            <p:nvPr/>
          </p:nvSpPr>
          <p:spPr>
            <a:xfrm>
              <a:off x="1951788" y="2260600"/>
              <a:ext cx="5334000" cy="2031900"/>
            </a:xfrm>
            <a:prstGeom prst="rect">
              <a:avLst/>
            </a:prstGeom>
            <a:noFill/>
            <a:ln>
              <a:noFill/>
            </a:ln>
          </p:spPr>
          <p:txBody>
            <a:bodyPr anchorCtr="0" anchor="t" bIns="68575" lIns="68575" spcFirstLastPara="1" rIns="68575" wrap="square" tIns="68575">
              <a:noAutofit/>
            </a:bodyPr>
            <a:lstStyle/>
            <a:p>
              <a:pPr indent="-254000" lvl="0" marL="254000" marR="0" rtl="0" algn="ctr">
                <a:spcBef>
                  <a:spcPts val="0"/>
                </a:spcBef>
                <a:spcAft>
                  <a:spcPts val="0"/>
                </a:spcAft>
                <a:buClr>
                  <a:schemeClr val="dk1"/>
                </a:buClr>
                <a:buSzPts val="6600"/>
                <a:buFont typeface="Arial"/>
                <a:buNone/>
              </a:pPr>
              <a:r>
                <a:rPr b="1" lang="en-US" sz="6600">
                  <a:solidFill>
                    <a:srgbClr val="88A5B3"/>
                  </a:solidFill>
                  <a:latin typeface="Source Sans Pro"/>
                  <a:ea typeface="Source Sans Pro"/>
                  <a:cs typeface="Source Sans Pro"/>
                  <a:sym typeface="Source Sans Pro"/>
                </a:rPr>
                <a:t>Sans Serif</a:t>
              </a:r>
              <a:endParaRPr b="1" sz="6600">
                <a:solidFill>
                  <a:srgbClr val="88A5B3"/>
                </a:solidFill>
                <a:latin typeface="Source Sans Pro"/>
                <a:ea typeface="Source Sans Pro"/>
                <a:cs typeface="Source Sans Pro"/>
                <a:sym typeface="Source Sans Pro"/>
              </a:endParaRPr>
            </a:p>
          </p:txBody>
        </p:sp>
        <p:sp>
          <p:nvSpPr>
            <p:cNvPr id="550" name="Google Shape;550;p66"/>
            <p:cNvSpPr txBox="1"/>
            <p:nvPr/>
          </p:nvSpPr>
          <p:spPr>
            <a:xfrm>
              <a:off x="1809991" y="1986290"/>
              <a:ext cx="1721400" cy="3078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US" sz="1400">
                  <a:solidFill>
                    <a:schemeClr val="dk1"/>
                  </a:solidFill>
                  <a:latin typeface="Barlow"/>
                  <a:ea typeface="Barlow"/>
                  <a:cs typeface="Barlow"/>
                  <a:sym typeface="Barlow"/>
                </a:rPr>
                <a:t>No serifs anywhere</a:t>
              </a:r>
              <a:endParaRPr sz="1400">
                <a:solidFill>
                  <a:schemeClr val="dk1"/>
                </a:solidFill>
                <a:latin typeface="Barlow"/>
                <a:ea typeface="Barlow"/>
                <a:cs typeface="Barlow"/>
                <a:sym typeface="Barlow"/>
              </a:endParaRPr>
            </a:p>
          </p:txBody>
        </p:sp>
        <p:sp>
          <p:nvSpPr>
            <p:cNvPr id="551" name="Google Shape;551;p66"/>
            <p:cNvSpPr txBox="1"/>
            <p:nvPr/>
          </p:nvSpPr>
          <p:spPr>
            <a:xfrm>
              <a:off x="3365285" y="4071668"/>
              <a:ext cx="1864500" cy="5232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US" sz="1400">
                  <a:solidFill>
                    <a:schemeClr val="dk1"/>
                  </a:solidFill>
                  <a:latin typeface="Barlow"/>
                  <a:ea typeface="Barlow"/>
                  <a:cs typeface="Barlow"/>
                  <a:sym typeface="Barlow"/>
                </a:rPr>
                <a:t>No thick/thin contrast </a:t>
              </a:r>
              <a:endParaRPr sz="1100">
                <a:latin typeface="Barlow"/>
                <a:ea typeface="Barlow"/>
                <a:cs typeface="Barlow"/>
                <a:sym typeface="Barlow"/>
              </a:endParaRPr>
            </a:p>
            <a:p>
              <a:pPr indent="0" lvl="0" marL="0" marR="0" rtl="0" algn="l">
                <a:spcBef>
                  <a:spcPts val="0"/>
                </a:spcBef>
                <a:spcAft>
                  <a:spcPts val="0"/>
                </a:spcAft>
                <a:buNone/>
              </a:pPr>
              <a:r>
                <a:rPr lang="en-US" sz="1400">
                  <a:solidFill>
                    <a:schemeClr val="dk1"/>
                  </a:solidFill>
                  <a:latin typeface="Barlow"/>
                  <a:ea typeface="Barlow"/>
                  <a:cs typeface="Barlow"/>
                  <a:sym typeface="Barlow"/>
                </a:rPr>
                <a:t>in the strokes</a:t>
              </a:r>
              <a:endParaRPr sz="1400">
                <a:solidFill>
                  <a:schemeClr val="dk1"/>
                </a:solidFill>
                <a:latin typeface="Barlow"/>
                <a:ea typeface="Barlow"/>
                <a:cs typeface="Barlow"/>
                <a:sym typeface="Barlow"/>
              </a:endParaRPr>
            </a:p>
          </p:txBody>
        </p:sp>
        <p:cxnSp>
          <p:nvCxnSpPr>
            <p:cNvPr id="552" name="Google Shape;552;p66"/>
            <p:cNvCxnSpPr/>
            <p:nvPr/>
          </p:nvCxnSpPr>
          <p:spPr>
            <a:xfrm>
              <a:off x="4152899" y="3401083"/>
              <a:ext cx="0" cy="647700"/>
            </a:xfrm>
            <a:prstGeom prst="straightConnector1">
              <a:avLst/>
            </a:prstGeom>
            <a:noFill/>
            <a:ln cap="flat" cmpd="sng" w="9525">
              <a:solidFill>
                <a:schemeClr val="dk1"/>
              </a:solidFill>
              <a:prstDash val="solid"/>
              <a:round/>
              <a:headEnd len="sm" w="sm" type="none"/>
              <a:tailEnd len="sm" w="sm" type="none"/>
            </a:ln>
          </p:spPr>
        </p:cxnSp>
        <p:cxnSp>
          <p:nvCxnSpPr>
            <p:cNvPr id="553" name="Google Shape;553;p66"/>
            <p:cNvCxnSpPr/>
            <p:nvPr/>
          </p:nvCxnSpPr>
          <p:spPr>
            <a:xfrm>
              <a:off x="4470400" y="3327400"/>
              <a:ext cx="0" cy="721500"/>
            </a:xfrm>
            <a:prstGeom prst="straightConnector1">
              <a:avLst/>
            </a:prstGeom>
            <a:noFill/>
            <a:ln cap="flat" cmpd="sng" w="9525">
              <a:solidFill>
                <a:schemeClr val="dk1"/>
              </a:solidFill>
              <a:prstDash val="solid"/>
              <a:round/>
              <a:headEnd len="sm" w="sm" type="none"/>
              <a:tailEnd len="sm" w="sm" type="none"/>
            </a:ln>
          </p:spPr>
        </p:cxnSp>
      </p:grpSp>
      <p:sp>
        <p:nvSpPr>
          <p:cNvPr id="554" name="Google Shape;554;p66"/>
          <p:cNvSpPr txBox="1"/>
          <p:nvPr>
            <p:ph idx="12" type="sldNum"/>
          </p:nvPr>
        </p:nvSpPr>
        <p:spPr>
          <a:xfrm>
            <a:off x="11296610" y="6217622"/>
            <a:ext cx="731700" cy="5247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US"/>
              <a:t>‹#›</a:t>
            </a:fld>
            <a:endParaRPr/>
          </a:p>
        </p:txBody>
      </p:sp>
      <p:sp>
        <p:nvSpPr>
          <p:cNvPr id="555" name="Google Shape;555;p66"/>
          <p:cNvSpPr txBox="1"/>
          <p:nvPr>
            <p:ph idx="1" type="body"/>
          </p:nvPr>
        </p:nvSpPr>
        <p:spPr>
          <a:xfrm>
            <a:off x="800100" y="4114800"/>
            <a:ext cx="7543800" cy="887700"/>
          </a:xfrm>
          <a:prstGeom prst="rect">
            <a:avLst/>
          </a:prstGeom>
          <a:noFill/>
          <a:ln>
            <a:noFill/>
          </a:ln>
        </p:spPr>
        <p:txBody>
          <a:bodyPr anchorCtr="0" anchor="t" bIns="34275" lIns="68575" spcFirstLastPara="1" rIns="68575" wrap="square" tIns="34275">
            <a:normAutofit/>
          </a:bodyPr>
          <a:lstStyle/>
          <a:p>
            <a:pPr indent="0" lvl="0" marL="0" rtl="0" algn="ctr">
              <a:lnSpc>
                <a:spcPct val="115000"/>
              </a:lnSpc>
              <a:spcBef>
                <a:spcPts val="0"/>
              </a:spcBef>
              <a:spcAft>
                <a:spcPts val="0"/>
              </a:spcAft>
              <a:buClr>
                <a:srgbClr val="09B188"/>
              </a:buClr>
              <a:buSzPts val="1900"/>
              <a:buFont typeface="Arial"/>
              <a:buNone/>
            </a:pPr>
            <a:r>
              <a:rPr lang="en-US">
                <a:latin typeface="Barlow Medium"/>
                <a:ea typeface="Barlow Medium"/>
                <a:cs typeface="Barlow Medium"/>
                <a:sym typeface="Barlow Medium"/>
              </a:rPr>
              <a:t>Examples: </a:t>
            </a:r>
            <a:endParaRPr>
              <a:latin typeface="Barlow Medium"/>
              <a:ea typeface="Barlow Medium"/>
              <a:cs typeface="Barlow Medium"/>
              <a:sym typeface="Barlow Medium"/>
            </a:endParaRPr>
          </a:p>
          <a:p>
            <a:pPr indent="0" lvl="0" marL="0" rtl="0" algn="ctr">
              <a:lnSpc>
                <a:spcPct val="115000"/>
              </a:lnSpc>
              <a:spcBef>
                <a:spcPts val="0"/>
              </a:spcBef>
              <a:spcAft>
                <a:spcPts val="0"/>
              </a:spcAft>
              <a:buClr>
                <a:schemeClr val="dk1"/>
              </a:buClr>
              <a:buSzPts val="1100"/>
              <a:buFont typeface="Arial"/>
              <a:buNone/>
            </a:pPr>
            <a:r>
              <a:rPr lang="en-US"/>
              <a:t>Helvetica, Arial, Franklin Gothic, Avenir</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0" name="Shape 560"/>
        <p:cNvGrpSpPr/>
        <p:nvPr/>
      </p:nvGrpSpPr>
      <p:grpSpPr>
        <a:xfrm>
          <a:off x="0" y="0"/>
          <a:ext cx="0" cy="0"/>
          <a:chOff x="0" y="0"/>
          <a:chExt cx="0" cy="0"/>
        </a:xfrm>
      </p:grpSpPr>
      <p:sp>
        <p:nvSpPr>
          <p:cNvPr id="561" name="Google Shape;561;p67"/>
          <p:cNvSpPr txBox="1"/>
          <p:nvPr>
            <p:ph type="title"/>
          </p:nvPr>
        </p:nvSpPr>
        <p:spPr>
          <a:xfrm>
            <a:off x="415600" y="593367"/>
            <a:ext cx="11360700" cy="7635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4500"/>
              <a:buFont typeface="Arial"/>
              <a:buNone/>
            </a:pPr>
            <a:r>
              <a:rPr lang="en-US"/>
              <a:t>Choosing Body Copy</a:t>
            </a:r>
            <a:endParaRPr/>
          </a:p>
        </p:txBody>
      </p:sp>
      <p:sp>
        <p:nvSpPr>
          <p:cNvPr id="562" name="Google Shape;562;p67"/>
          <p:cNvSpPr txBox="1"/>
          <p:nvPr>
            <p:ph idx="1" type="body"/>
          </p:nvPr>
        </p:nvSpPr>
        <p:spPr>
          <a:xfrm>
            <a:off x="800100" y="1600200"/>
            <a:ext cx="3812400" cy="2857500"/>
          </a:xfrm>
          <a:prstGeom prst="rect">
            <a:avLst/>
          </a:prstGeom>
          <a:noFill/>
          <a:ln>
            <a:noFill/>
          </a:ln>
        </p:spPr>
        <p:txBody>
          <a:bodyPr anchorCtr="0" anchor="t" bIns="34275" lIns="68575" spcFirstLastPara="1" rIns="68575" wrap="square" tIns="34275">
            <a:normAutofit/>
          </a:bodyPr>
          <a:lstStyle/>
          <a:p>
            <a:pPr indent="-342900" lvl="0" marL="457200" rtl="0" algn="l">
              <a:spcBef>
                <a:spcPts val="0"/>
              </a:spcBef>
              <a:spcAft>
                <a:spcPts val="0"/>
              </a:spcAft>
              <a:buSzPts val="1800"/>
              <a:buAutoNum type="arabicPeriod"/>
            </a:pPr>
            <a:r>
              <a:rPr lang="en-US" sz="1800"/>
              <a:t>Ideally choose a type designed for body (Georgia, Arial)</a:t>
            </a:r>
            <a:endParaRPr sz="1800"/>
          </a:p>
          <a:p>
            <a:pPr indent="-342900" lvl="0" marL="457200" rtl="0" algn="l">
              <a:spcBef>
                <a:spcPts val="0"/>
              </a:spcBef>
              <a:spcAft>
                <a:spcPts val="0"/>
              </a:spcAft>
              <a:buSzPts val="1800"/>
              <a:buAutoNum type="arabicPeriod"/>
            </a:pPr>
            <a:r>
              <a:rPr lang="en-US" sz="1800"/>
              <a:t>Has italic, bold-italic, and bold</a:t>
            </a:r>
            <a:endParaRPr sz="1800"/>
          </a:p>
          <a:p>
            <a:pPr indent="-342900" lvl="0" marL="457200" rtl="0" algn="l">
              <a:spcBef>
                <a:spcPts val="0"/>
              </a:spcBef>
              <a:spcAft>
                <a:spcPts val="0"/>
              </a:spcAft>
              <a:buSzPts val="1800"/>
              <a:buAutoNum type="arabicPeriod"/>
            </a:pPr>
            <a:r>
              <a:rPr lang="en-US" sz="1800"/>
              <a:t>Readable at 14-24 px… Check on your screen!</a:t>
            </a:r>
            <a:endParaRPr sz="1800"/>
          </a:p>
        </p:txBody>
      </p:sp>
      <p:pic>
        <p:nvPicPr>
          <p:cNvPr id="563" name="Google Shape;563;p67"/>
          <p:cNvPicPr preferRelativeResize="0"/>
          <p:nvPr/>
        </p:nvPicPr>
        <p:blipFill rotWithShape="1">
          <a:blip r:embed="rId3">
            <a:alphaModFix/>
          </a:blip>
          <a:srcRect b="0" l="0" r="2133" t="0"/>
          <a:stretch/>
        </p:blipFill>
        <p:spPr>
          <a:xfrm>
            <a:off x="5044625" y="1696400"/>
            <a:ext cx="3271000" cy="2761299"/>
          </a:xfrm>
          <a:prstGeom prst="rect">
            <a:avLst/>
          </a:prstGeom>
          <a:noFill/>
          <a:ln>
            <a:noFill/>
          </a:ln>
        </p:spPr>
      </p:pic>
      <p:sp>
        <p:nvSpPr>
          <p:cNvPr id="564" name="Google Shape;564;p67"/>
          <p:cNvSpPr txBox="1"/>
          <p:nvPr/>
        </p:nvSpPr>
        <p:spPr>
          <a:xfrm>
            <a:off x="5044626" y="4614922"/>
            <a:ext cx="3896100" cy="441900"/>
          </a:xfrm>
          <a:prstGeom prst="rect">
            <a:avLst/>
          </a:prstGeom>
          <a:noFill/>
          <a:ln>
            <a:noFill/>
          </a:ln>
        </p:spPr>
        <p:txBody>
          <a:bodyPr anchorCtr="0" anchor="t" bIns="68575" lIns="68575" spcFirstLastPara="1" rIns="68575" wrap="square" tIns="68575">
            <a:noAutofit/>
          </a:bodyPr>
          <a:lstStyle/>
          <a:p>
            <a:pPr indent="0" lvl="0" marL="0" marR="0" rtl="0" algn="l">
              <a:spcBef>
                <a:spcPts val="0"/>
              </a:spcBef>
              <a:spcAft>
                <a:spcPts val="0"/>
              </a:spcAft>
              <a:buClr>
                <a:srgbClr val="7F7F7F"/>
              </a:buClr>
              <a:buSzPts val="1400"/>
              <a:buFont typeface="Calibri"/>
              <a:buNone/>
            </a:pPr>
            <a:r>
              <a:rPr b="0" i="0" lang="en-US" sz="1400" u="none" cap="none" strike="noStrike">
                <a:solidFill>
                  <a:srgbClr val="7F7F7F"/>
                </a:solidFill>
                <a:latin typeface="Calibri"/>
                <a:ea typeface="Calibri"/>
                <a:cs typeface="Calibri"/>
                <a:sym typeface="Calibri"/>
              </a:rPr>
              <a:t>Open Sans has 10 variations</a:t>
            </a:r>
            <a:endParaRPr sz="1100"/>
          </a:p>
        </p:txBody>
      </p:sp>
      <p:sp>
        <p:nvSpPr>
          <p:cNvPr id="565" name="Google Shape;565;p67"/>
          <p:cNvSpPr txBox="1"/>
          <p:nvPr/>
        </p:nvSpPr>
        <p:spPr>
          <a:xfrm>
            <a:off x="0" y="4896825"/>
            <a:ext cx="2250000" cy="2547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lang="en-US" sz="900">
                <a:solidFill>
                  <a:schemeClr val="dk1"/>
                </a:solidFill>
                <a:latin typeface="Barlow"/>
                <a:ea typeface="Barlow"/>
                <a:cs typeface="Barlow"/>
                <a:sym typeface="Barlow"/>
              </a:rPr>
              <a:t>Source: Ricky Holtz &amp; Ellen Van Wyk</a:t>
            </a:r>
            <a:endParaRPr sz="1100">
              <a:latin typeface="Barlow"/>
              <a:ea typeface="Barlow"/>
              <a:cs typeface="Barlow"/>
              <a:sym typeface="Barlow"/>
            </a:endParaRPr>
          </a:p>
        </p:txBody>
      </p:sp>
      <p:sp>
        <p:nvSpPr>
          <p:cNvPr id="566" name="Google Shape;566;p67"/>
          <p:cNvSpPr txBox="1"/>
          <p:nvPr>
            <p:ph idx="12" type="sldNum"/>
          </p:nvPr>
        </p:nvSpPr>
        <p:spPr>
          <a:xfrm>
            <a:off x="11296610" y="6217622"/>
            <a:ext cx="731700" cy="5247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0" name="Shape 570"/>
        <p:cNvGrpSpPr/>
        <p:nvPr/>
      </p:nvGrpSpPr>
      <p:grpSpPr>
        <a:xfrm>
          <a:off x="0" y="0"/>
          <a:ext cx="0" cy="0"/>
          <a:chOff x="0" y="0"/>
          <a:chExt cx="0" cy="0"/>
        </a:xfrm>
      </p:grpSpPr>
      <p:sp>
        <p:nvSpPr>
          <p:cNvPr id="571" name="Google Shape;571;p68"/>
          <p:cNvSpPr txBox="1"/>
          <p:nvPr>
            <p:ph type="title"/>
          </p:nvPr>
        </p:nvSpPr>
        <p:spPr>
          <a:xfrm>
            <a:off x="415600" y="593367"/>
            <a:ext cx="11360700" cy="7635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4500"/>
              <a:buFont typeface="Arial"/>
              <a:buNone/>
            </a:pPr>
            <a:r>
              <a:rPr lang="en-US"/>
              <a:t>Choosing a title font</a:t>
            </a:r>
            <a:endParaRPr/>
          </a:p>
        </p:txBody>
      </p:sp>
      <p:pic>
        <p:nvPicPr>
          <p:cNvPr id="572" name="Google Shape;572;p68"/>
          <p:cNvPicPr preferRelativeResize="0"/>
          <p:nvPr>
            <p:ph idx="1" type="body"/>
          </p:nvPr>
        </p:nvPicPr>
        <p:blipFill rotWithShape="1">
          <a:blip r:embed="rId3">
            <a:alphaModFix/>
          </a:blip>
          <a:srcRect b="0" l="0" r="0" t="0"/>
          <a:stretch/>
        </p:blipFill>
        <p:spPr>
          <a:xfrm>
            <a:off x="547781" y="1416768"/>
            <a:ext cx="7250400" cy="2907000"/>
          </a:xfrm>
          <a:prstGeom prst="rect">
            <a:avLst/>
          </a:prstGeom>
          <a:noFill/>
          <a:ln>
            <a:noFill/>
          </a:ln>
        </p:spPr>
      </p:pic>
      <p:sp>
        <p:nvSpPr>
          <p:cNvPr id="573" name="Google Shape;573;p68"/>
          <p:cNvSpPr txBox="1"/>
          <p:nvPr>
            <p:ph idx="12" type="sldNum"/>
          </p:nvPr>
        </p:nvSpPr>
        <p:spPr>
          <a:xfrm>
            <a:off x="11296610" y="6217622"/>
            <a:ext cx="731700" cy="5247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US"/>
              <a:t>‹#›</a:t>
            </a:fld>
            <a:endParaRPr/>
          </a:p>
        </p:txBody>
      </p:sp>
      <p:sp>
        <p:nvSpPr>
          <p:cNvPr id="574" name="Google Shape;574;p68"/>
          <p:cNvSpPr txBox="1"/>
          <p:nvPr/>
        </p:nvSpPr>
        <p:spPr>
          <a:xfrm>
            <a:off x="0" y="4896825"/>
            <a:ext cx="2250000" cy="2547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lang="en-US" sz="900">
                <a:solidFill>
                  <a:schemeClr val="dk1"/>
                </a:solidFill>
                <a:latin typeface="Barlow"/>
                <a:ea typeface="Barlow"/>
                <a:cs typeface="Barlow"/>
                <a:sym typeface="Barlow"/>
              </a:rPr>
              <a:t>Source: Ricky Holtz &amp; Ellen Van Wyk</a:t>
            </a:r>
            <a:endParaRPr sz="1100">
              <a:latin typeface="Barlow"/>
              <a:ea typeface="Barlow"/>
              <a:cs typeface="Barlow"/>
              <a:sym typeface="Barlow"/>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9" name="Shape 579"/>
        <p:cNvGrpSpPr/>
        <p:nvPr/>
      </p:nvGrpSpPr>
      <p:grpSpPr>
        <a:xfrm>
          <a:off x="0" y="0"/>
          <a:ext cx="0" cy="0"/>
          <a:chOff x="0" y="0"/>
          <a:chExt cx="0" cy="0"/>
        </a:xfrm>
      </p:grpSpPr>
      <p:sp>
        <p:nvSpPr>
          <p:cNvPr id="580" name="Google Shape;580;p69"/>
          <p:cNvSpPr txBox="1"/>
          <p:nvPr>
            <p:ph type="title"/>
          </p:nvPr>
        </p:nvSpPr>
        <p:spPr>
          <a:xfrm>
            <a:off x="415600" y="593367"/>
            <a:ext cx="11360700" cy="7635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4500"/>
              <a:buFont typeface="Arial"/>
              <a:buNone/>
            </a:pPr>
            <a:r>
              <a:rPr lang="en-US"/>
              <a:t>Type Setting</a:t>
            </a:r>
            <a:endParaRPr/>
          </a:p>
        </p:txBody>
      </p:sp>
      <p:sp>
        <p:nvSpPr>
          <p:cNvPr id="581" name="Google Shape;581;p69"/>
          <p:cNvSpPr txBox="1"/>
          <p:nvPr>
            <p:ph idx="1" type="body"/>
          </p:nvPr>
        </p:nvSpPr>
        <p:spPr>
          <a:xfrm>
            <a:off x="800100" y="2362200"/>
            <a:ext cx="3818700" cy="542700"/>
          </a:xfrm>
          <a:prstGeom prst="rect">
            <a:avLst/>
          </a:prstGeom>
          <a:noFill/>
          <a:ln>
            <a:noFill/>
          </a:ln>
        </p:spPr>
        <p:txBody>
          <a:bodyPr anchorCtr="0" anchor="t" bIns="34275" lIns="68575" spcFirstLastPara="1" rIns="68575" wrap="square" tIns="34275">
            <a:normAutofit/>
          </a:bodyPr>
          <a:lstStyle/>
          <a:p>
            <a:pPr indent="0" lvl="0" marL="0" rtl="0" algn="l">
              <a:spcBef>
                <a:spcPts val="0"/>
              </a:spcBef>
              <a:spcAft>
                <a:spcPts val="0"/>
              </a:spcAft>
              <a:buNone/>
            </a:pPr>
            <a:r>
              <a:rPr lang="en-US" sz="1800">
                <a:solidFill>
                  <a:srgbClr val="88A5B3"/>
                </a:solidFill>
                <a:latin typeface="Barlow Medium"/>
                <a:ea typeface="Barlow Medium"/>
                <a:cs typeface="Barlow Medium"/>
                <a:sym typeface="Barlow Medium"/>
              </a:rPr>
              <a:t>Avoid rivers</a:t>
            </a:r>
            <a:endParaRPr sz="1800">
              <a:solidFill>
                <a:srgbClr val="88A5B3"/>
              </a:solidFill>
              <a:latin typeface="Barlow Medium"/>
              <a:ea typeface="Barlow Medium"/>
              <a:cs typeface="Barlow Medium"/>
              <a:sym typeface="Barlow Medium"/>
            </a:endParaRPr>
          </a:p>
        </p:txBody>
      </p:sp>
      <p:pic>
        <p:nvPicPr>
          <p:cNvPr id="582" name="Google Shape;582;p69"/>
          <p:cNvPicPr preferRelativeResize="0"/>
          <p:nvPr/>
        </p:nvPicPr>
        <p:blipFill rotWithShape="1">
          <a:blip r:embed="rId3">
            <a:alphaModFix/>
          </a:blip>
          <a:srcRect b="14624" l="0" r="0" t="0"/>
          <a:stretch/>
        </p:blipFill>
        <p:spPr>
          <a:xfrm>
            <a:off x="920825" y="2665300"/>
            <a:ext cx="2339000" cy="1996900"/>
          </a:xfrm>
          <a:prstGeom prst="rect">
            <a:avLst/>
          </a:prstGeom>
          <a:noFill/>
          <a:ln>
            <a:noFill/>
          </a:ln>
        </p:spPr>
      </p:pic>
      <p:pic>
        <p:nvPicPr>
          <p:cNvPr id="583" name="Google Shape;583;p69"/>
          <p:cNvPicPr preferRelativeResize="0"/>
          <p:nvPr/>
        </p:nvPicPr>
        <p:blipFill rotWithShape="1">
          <a:blip r:embed="rId4">
            <a:alphaModFix/>
          </a:blip>
          <a:srcRect b="0" l="0" r="0" t="0"/>
          <a:stretch/>
        </p:blipFill>
        <p:spPr>
          <a:xfrm>
            <a:off x="5207000" y="2665312"/>
            <a:ext cx="2371725" cy="2371725"/>
          </a:xfrm>
          <a:prstGeom prst="rect">
            <a:avLst/>
          </a:prstGeom>
          <a:noFill/>
          <a:ln>
            <a:noFill/>
          </a:ln>
        </p:spPr>
      </p:pic>
      <p:sp>
        <p:nvSpPr>
          <p:cNvPr id="584" name="Google Shape;584;p69"/>
          <p:cNvSpPr txBox="1"/>
          <p:nvPr/>
        </p:nvSpPr>
        <p:spPr>
          <a:xfrm>
            <a:off x="-57150" y="4879800"/>
            <a:ext cx="2250000" cy="2547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lang="en-US" sz="900">
                <a:solidFill>
                  <a:schemeClr val="dk1"/>
                </a:solidFill>
                <a:latin typeface="Calibri"/>
                <a:ea typeface="Calibri"/>
                <a:cs typeface="Calibri"/>
                <a:sym typeface="Calibri"/>
              </a:rPr>
              <a:t>Source: Ricky Holtz &amp; Ellen Van Wyk</a:t>
            </a:r>
            <a:endParaRPr sz="1100"/>
          </a:p>
        </p:txBody>
      </p:sp>
      <p:sp>
        <p:nvSpPr>
          <p:cNvPr id="585" name="Google Shape;585;p69"/>
          <p:cNvSpPr txBox="1"/>
          <p:nvPr>
            <p:ph idx="12" type="sldNum"/>
          </p:nvPr>
        </p:nvSpPr>
        <p:spPr>
          <a:xfrm>
            <a:off x="11296610" y="6217622"/>
            <a:ext cx="731700" cy="5247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US"/>
              <a:t>‹#›</a:t>
            </a:fld>
            <a:endParaRPr/>
          </a:p>
        </p:txBody>
      </p:sp>
      <p:sp>
        <p:nvSpPr>
          <p:cNvPr id="586" name="Google Shape;586;p69"/>
          <p:cNvSpPr txBox="1"/>
          <p:nvPr>
            <p:ph idx="1" type="body"/>
          </p:nvPr>
        </p:nvSpPr>
        <p:spPr>
          <a:xfrm>
            <a:off x="4791075" y="2362200"/>
            <a:ext cx="3921300" cy="477000"/>
          </a:xfrm>
          <a:prstGeom prst="rect">
            <a:avLst/>
          </a:prstGeom>
          <a:noFill/>
          <a:ln>
            <a:noFill/>
          </a:ln>
        </p:spPr>
        <p:txBody>
          <a:bodyPr anchorCtr="0" anchor="t" bIns="34275" lIns="68575" spcFirstLastPara="1" rIns="68575" wrap="square" tIns="34275">
            <a:normAutofit/>
          </a:bodyPr>
          <a:lstStyle/>
          <a:p>
            <a:pPr indent="0" lvl="0" marL="0" rtl="0" algn="l">
              <a:spcBef>
                <a:spcPts val="0"/>
              </a:spcBef>
              <a:spcAft>
                <a:spcPts val="0"/>
              </a:spcAft>
              <a:buNone/>
            </a:pPr>
            <a:r>
              <a:rPr lang="en-US" sz="1800">
                <a:solidFill>
                  <a:srgbClr val="88A5B3"/>
                </a:solidFill>
                <a:latin typeface="Barlow Medium"/>
                <a:ea typeface="Barlow Medium"/>
                <a:cs typeface="Barlow Medium"/>
                <a:sym typeface="Barlow Medium"/>
              </a:rPr>
              <a:t>Mind line spacing and word spacing</a:t>
            </a:r>
            <a:endParaRPr sz="1800">
              <a:solidFill>
                <a:srgbClr val="88A5B3"/>
              </a:solidFill>
              <a:latin typeface="Barlow Medium"/>
              <a:ea typeface="Barlow Medium"/>
              <a:cs typeface="Barlow Medium"/>
              <a:sym typeface="Barlow Medium"/>
            </a:endParaRPr>
          </a:p>
        </p:txBody>
      </p:sp>
      <p:sp>
        <p:nvSpPr>
          <p:cNvPr id="587" name="Google Shape;587;p69"/>
          <p:cNvSpPr txBox="1"/>
          <p:nvPr/>
        </p:nvSpPr>
        <p:spPr>
          <a:xfrm>
            <a:off x="920825" y="1504800"/>
            <a:ext cx="7299600" cy="542700"/>
          </a:xfrm>
          <a:prstGeom prst="rect">
            <a:avLst/>
          </a:prstGeom>
          <a:noFill/>
          <a:ln>
            <a:noFill/>
          </a:ln>
        </p:spPr>
        <p:txBody>
          <a:bodyPr anchorCtr="0" anchor="t" bIns="91425" lIns="91425" spcFirstLastPara="1" rIns="91425" wrap="square" tIns="91425">
            <a:noAutofit/>
          </a:bodyPr>
          <a:lstStyle/>
          <a:p>
            <a:pPr indent="0" lvl="0" marL="0" rtl="0" algn="ctr">
              <a:lnSpc>
                <a:spcPct val="114000"/>
              </a:lnSpc>
              <a:spcBef>
                <a:spcPts val="0"/>
              </a:spcBef>
              <a:spcAft>
                <a:spcPts val="0"/>
              </a:spcAft>
              <a:buNone/>
            </a:pPr>
            <a:r>
              <a:rPr lang="en-US" sz="2000">
                <a:solidFill>
                  <a:schemeClr val="dk2"/>
                </a:solidFill>
                <a:latin typeface="Barlow Medium"/>
                <a:ea typeface="Barlow Medium"/>
                <a:cs typeface="Barlow Medium"/>
                <a:sym typeface="Barlow Medium"/>
              </a:rPr>
              <a:t>Ideally 50-60,75 characters/line</a:t>
            </a:r>
            <a:endParaRPr sz="2000">
              <a:solidFill>
                <a:schemeClr val="dk2"/>
              </a:solidFill>
              <a:latin typeface="Barlow Medium"/>
              <a:ea typeface="Barlow Medium"/>
              <a:cs typeface="Barlow Medium"/>
              <a:sym typeface="Barlow Medium"/>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2" name="Shape 592"/>
        <p:cNvGrpSpPr/>
        <p:nvPr/>
      </p:nvGrpSpPr>
      <p:grpSpPr>
        <a:xfrm>
          <a:off x="0" y="0"/>
          <a:ext cx="0" cy="0"/>
          <a:chOff x="0" y="0"/>
          <a:chExt cx="0" cy="0"/>
        </a:xfrm>
      </p:grpSpPr>
      <p:sp>
        <p:nvSpPr>
          <p:cNvPr id="593" name="Google Shape;593;p70"/>
          <p:cNvSpPr txBox="1"/>
          <p:nvPr>
            <p:ph type="title"/>
          </p:nvPr>
        </p:nvSpPr>
        <p:spPr>
          <a:xfrm>
            <a:off x="415600" y="593367"/>
            <a:ext cx="11360700" cy="7635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4500"/>
              <a:buFont typeface="Arial"/>
              <a:buNone/>
            </a:pPr>
            <a:r>
              <a:rPr lang="en-US"/>
              <a:t>Other Conventions</a:t>
            </a:r>
            <a:endParaRPr/>
          </a:p>
        </p:txBody>
      </p:sp>
      <p:sp>
        <p:nvSpPr>
          <p:cNvPr id="594" name="Google Shape;594;p70"/>
          <p:cNvSpPr txBox="1"/>
          <p:nvPr>
            <p:ph idx="1" type="body"/>
          </p:nvPr>
        </p:nvSpPr>
        <p:spPr>
          <a:xfrm>
            <a:off x="800100" y="1600200"/>
            <a:ext cx="7543800" cy="856200"/>
          </a:xfrm>
          <a:prstGeom prst="rect">
            <a:avLst/>
          </a:prstGeom>
          <a:noFill/>
          <a:ln>
            <a:noFill/>
          </a:ln>
        </p:spPr>
        <p:txBody>
          <a:bodyPr anchorCtr="0" anchor="t" bIns="34275" lIns="68575" spcFirstLastPara="1" rIns="68575" wrap="square" tIns="34275">
            <a:normAutofit fontScale="70000" lnSpcReduction="20000"/>
          </a:bodyPr>
          <a:lstStyle/>
          <a:p>
            <a:pPr indent="-308610" lvl="0" marL="457200" rtl="0" algn="l">
              <a:spcBef>
                <a:spcPts val="0"/>
              </a:spcBef>
              <a:spcAft>
                <a:spcPts val="0"/>
              </a:spcAft>
              <a:buSzPct val="100000"/>
              <a:buAutoNum type="arabicPeriod"/>
            </a:pPr>
            <a:r>
              <a:rPr lang="en-US"/>
              <a:t>Use smart quotes: “”  not dumb quotes: ""</a:t>
            </a:r>
            <a:endParaRPr/>
          </a:p>
          <a:p>
            <a:pPr indent="-308610" lvl="0" marL="457200" rtl="0" algn="l">
              <a:spcBef>
                <a:spcPts val="0"/>
              </a:spcBef>
              <a:spcAft>
                <a:spcPts val="0"/>
              </a:spcAft>
              <a:buSzPct val="100000"/>
              <a:buAutoNum type="arabicPeriod"/>
            </a:pPr>
            <a:r>
              <a:rPr lang="en-US"/>
              <a:t>Avoid orphans and widows</a:t>
            </a:r>
            <a:endParaRPr/>
          </a:p>
          <a:p>
            <a:pPr indent="0" lvl="0" marL="0" rtl="0" algn="l">
              <a:spcBef>
                <a:spcPts val="0"/>
              </a:spcBef>
              <a:spcAft>
                <a:spcPts val="0"/>
              </a:spcAft>
              <a:buClr>
                <a:srgbClr val="3A3838"/>
              </a:buClr>
              <a:buSzPct val="116666"/>
              <a:buNone/>
            </a:pPr>
            <a:r>
              <a:t/>
            </a:r>
            <a:endParaRPr/>
          </a:p>
          <a:p>
            <a:pPr indent="0" lvl="0" marL="0" rtl="0" algn="l">
              <a:spcBef>
                <a:spcPts val="0"/>
              </a:spcBef>
              <a:spcAft>
                <a:spcPts val="0"/>
              </a:spcAft>
              <a:buClr>
                <a:srgbClr val="3A3838"/>
              </a:buClr>
              <a:buSzPct val="116666"/>
              <a:buNone/>
            </a:pPr>
            <a:r>
              <a:t/>
            </a:r>
            <a:endParaRPr/>
          </a:p>
        </p:txBody>
      </p:sp>
      <p:pic>
        <p:nvPicPr>
          <p:cNvPr id="595" name="Google Shape;595;p70"/>
          <p:cNvPicPr preferRelativeResize="0"/>
          <p:nvPr/>
        </p:nvPicPr>
        <p:blipFill rotWithShape="1">
          <a:blip r:embed="rId3">
            <a:alphaModFix/>
          </a:blip>
          <a:srcRect b="0" l="0" r="0" t="0"/>
          <a:stretch/>
        </p:blipFill>
        <p:spPr>
          <a:xfrm>
            <a:off x="495300" y="2667000"/>
            <a:ext cx="3790950" cy="1895475"/>
          </a:xfrm>
          <a:prstGeom prst="rect">
            <a:avLst/>
          </a:prstGeom>
          <a:noFill/>
          <a:ln>
            <a:noFill/>
          </a:ln>
        </p:spPr>
      </p:pic>
      <p:pic>
        <p:nvPicPr>
          <p:cNvPr id="596" name="Google Shape;596;p70"/>
          <p:cNvPicPr preferRelativeResize="0"/>
          <p:nvPr/>
        </p:nvPicPr>
        <p:blipFill rotWithShape="1">
          <a:blip r:embed="rId4">
            <a:alphaModFix/>
          </a:blip>
          <a:srcRect b="0" l="0" r="0" t="0"/>
          <a:stretch/>
        </p:blipFill>
        <p:spPr>
          <a:xfrm>
            <a:off x="5040018" y="2658122"/>
            <a:ext cx="3808706" cy="1904353"/>
          </a:xfrm>
          <a:prstGeom prst="rect">
            <a:avLst/>
          </a:prstGeom>
          <a:noFill/>
          <a:ln>
            <a:noFill/>
          </a:ln>
        </p:spPr>
      </p:pic>
      <p:sp>
        <p:nvSpPr>
          <p:cNvPr id="597" name="Google Shape;597;p70"/>
          <p:cNvSpPr txBox="1"/>
          <p:nvPr/>
        </p:nvSpPr>
        <p:spPr>
          <a:xfrm>
            <a:off x="628650" y="4171950"/>
            <a:ext cx="3896100" cy="441900"/>
          </a:xfrm>
          <a:prstGeom prst="rect">
            <a:avLst/>
          </a:prstGeom>
          <a:noFill/>
          <a:ln>
            <a:noFill/>
          </a:ln>
        </p:spPr>
        <p:txBody>
          <a:bodyPr anchorCtr="0" anchor="t" bIns="68575" lIns="68575" spcFirstLastPara="1" rIns="68575" wrap="square" tIns="68575">
            <a:noAutofit/>
          </a:bodyPr>
          <a:lstStyle/>
          <a:p>
            <a:pPr indent="0" lvl="0" marL="0" marR="0" rtl="0" algn="l">
              <a:spcBef>
                <a:spcPts val="0"/>
              </a:spcBef>
              <a:spcAft>
                <a:spcPts val="0"/>
              </a:spcAft>
              <a:buClr>
                <a:srgbClr val="7F7F7F"/>
              </a:buClr>
              <a:buSzPts val="1400"/>
              <a:buFont typeface="Calibri"/>
              <a:buNone/>
            </a:pPr>
            <a:r>
              <a:rPr i="0" lang="en-US" sz="1800" u="none" cap="none" strike="noStrike">
                <a:solidFill>
                  <a:srgbClr val="434343"/>
                </a:solidFill>
                <a:latin typeface="Barlow Medium"/>
                <a:ea typeface="Barlow Medium"/>
                <a:cs typeface="Barlow Medium"/>
                <a:sym typeface="Barlow Medium"/>
              </a:rPr>
              <a:t>Orphan</a:t>
            </a:r>
            <a:endParaRPr i="0" sz="1800" u="none" cap="none" strike="noStrike">
              <a:solidFill>
                <a:srgbClr val="434343"/>
              </a:solidFill>
              <a:latin typeface="Barlow Medium"/>
              <a:ea typeface="Barlow Medium"/>
              <a:cs typeface="Barlow Medium"/>
              <a:sym typeface="Barlow Medium"/>
            </a:endParaRPr>
          </a:p>
        </p:txBody>
      </p:sp>
      <p:sp>
        <p:nvSpPr>
          <p:cNvPr id="598" name="Google Shape;598;p70"/>
          <p:cNvSpPr txBox="1"/>
          <p:nvPr/>
        </p:nvSpPr>
        <p:spPr>
          <a:xfrm>
            <a:off x="5247964" y="4184650"/>
            <a:ext cx="3896100" cy="441900"/>
          </a:xfrm>
          <a:prstGeom prst="rect">
            <a:avLst/>
          </a:prstGeom>
          <a:noFill/>
          <a:ln>
            <a:noFill/>
          </a:ln>
        </p:spPr>
        <p:txBody>
          <a:bodyPr anchorCtr="0" anchor="t" bIns="68575" lIns="68575" spcFirstLastPara="1" rIns="68575" wrap="square" tIns="68575">
            <a:noAutofit/>
          </a:bodyPr>
          <a:lstStyle/>
          <a:p>
            <a:pPr indent="0" lvl="0" marL="0" marR="0" rtl="0" algn="l">
              <a:spcBef>
                <a:spcPts val="0"/>
              </a:spcBef>
              <a:spcAft>
                <a:spcPts val="0"/>
              </a:spcAft>
              <a:buClr>
                <a:srgbClr val="7F7F7F"/>
              </a:buClr>
              <a:buSzPts val="1400"/>
              <a:buFont typeface="Calibri"/>
              <a:buNone/>
            </a:pPr>
            <a:r>
              <a:rPr i="0" lang="en-US" sz="1800" u="none" cap="none" strike="noStrike">
                <a:solidFill>
                  <a:srgbClr val="434343"/>
                </a:solidFill>
                <a:latin typeface="Barlow Medium"/>
                <a:ea typeface="Barlow Medium"/>
                <a:cs typeface="Barlow Medium"/>
                <a:sym typeface="Barlow Medium"/>
              </a:rPr>
              <a:t>Widow</a:t>
            </a:r>
            <a:endParaRPr i="0" sz="1800" u="none" cap="none" strike="noStrike">
              <a:solidFill>
                <a:srgbClr val="434343"/>
              </a:solidFill>
              <a:latin typeface="Barlow Medium"/>
              <a:ea typeface="Barlow Medium"/>
              <a:cs typeface="Barlow Medium"/>
              <a:sym typeface="Barlow Medium"/>
            </a:endParaRPr>
          </a:p>
        </p:txBody>
      </p:sp>
      <p:sp>
        <p:nvSpPr>
          <p:cNvPr id="599" name="Google Shape;599;p70"/>
          <p:cNvSpPr txBox="1"/>
          <p:nvPr/>
        </p:nvSpPr>
        <p:spPr>
          <a:xfrm>
            <a:off x="-57150" y="4879800"/>
            <a:ext cx="2250000" cy="2547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lang="en-US" sz="900">
                <a:solidFill>
                  <a:schemeClr val="dk1"/>
                </a:solidFill>
                <a:latin typeface="Calibri"/>
                <a:ea typeface="Calibri"/>
                <a:cs typeface="Calibri"/>
                <a:sym typeface="Calibri"/>
              </a:rPr>
              <a:t>Source: Ricky Holtz &amp; Ellen Van Wyk</a:t>
            </a:r>
            <a:endParaRPr sz="1100"/>
          </a:p>
        </p:txBody>
      </p:sp>
      <p:sp>
        <p:nvSpPr>
          <p:cNvPr id="600" name="Google Shape;600;p70"/>
          <p:cNvSpPr txBox="1"/>
          <p:nvPr>
            <p:ph idx="12" type="sldNum"/>
          </p:nvPr>
        </p:nvSpPr>
        <p:spPr>
          <a:xfrm>
            <a:off x="11296610" y="6217622"/>
            <a:ext cx="731700" cy="5247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5" name="Shape 605"/>
        <p:cNvGrpSpPr/>
        <p:nvPr/>
      </p:nvGrpSpPr>
      <p:grpSpPr>
        <a:xfrm>
          <a:off x="0" y="0"/>
          <a:ext cx="0" cy="0"/>
          <a:chOff x="0" y="0"/>
          <a:chExt cx="0" cy="0"/>
        </a:xfrm>
      </p:grpSpPr>
      <p:sp>
        <p:nvSpPr>
          <p:cNvPr id="606" name="Google Shape;606;p71"/>
          <p:cNvSpPr txBox="1"/>
          <p:nvPr>
            <p:ph type="title"/>
          </p:nvPr>
        </p:nvSpPr>
        <p:spPr>
          <a:xfrm>
            <a:off x="415600" y="593367"/>
            <a:ext cx="11360700" cy="7635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4500"/>
              <a:buFont typeface="Arial"/>
              <a:buNone/>
            </a:pPr>
            <a:r>
              <a:rPr lang="en-US"/>
              <a:t>Pairing Fonts: Contrast</a:t>
            </a:r>
            <a:endParaRPr/>
          </a:p>
        </p:txBody>
      </p:sp>
      <p:sp>
        <p:nvSpPr>
          <p:cNvPr id="607" name="Google Shape;607;p71"/>
          <p:cNvSpPr txBox="1"/>
          <p:nvPr>
            <p:ph idx="1" type="body"/>
          </p:nvPr>
        </p:nvSpPr>
        <p:spPr>
          <a:xfrm>
            <a:off x="800100" y="1600200"/>
            <a:ext cx="3448500" cy="2857500"/>
          </a:xfrm>
          <a:prstGeom prst="rect">
            <a:avLst/>
          </a:prstGeom>
          <a:noFill/>
          <a:ln>
            <a:noFill/>
          </a:ln>
        </p:spPr>
        <p:txBody>
          <a:bodyPr anchorCtr="0" anchor="t" bIns="34275" lIns="68575" spcFirstLastPara="1" rIns="68575" wrap="square" tIns="34275">
            <a:normAutofit/>
          </a:bodyPr>
          <a:lstStyle/>
          <a:p>
            <a:pPr indent="-342900" lvl="0" marL="457200" rtl="0" algn="l">
              <a:lnSpc>
                <a:spcPct val="115000"/>
              </a:lnSpc>
              <a:spcBef>
                <a:spcPts val="0"/>
              </a:spcBef>
              <a:spcAft>
                <a:spcPts val="0"/>
              </a:spcAft>
              <a:buSzPts val="1800"/>
              <a:buAutoNum type="arabicPeriod"/>
            </a:pPr>
            <a:r>
              <a:rPr lang="en-US"/>
              <a:t>Weight</a:t>
            </a:r>
            <a:endParaRPr/>
          </a:p>
          <a:p>
            <a:pPr indent="-342900" lvl="0" marL="457200" rtl="0" algn="l">
              <a:lnSpc>
                <a:spcPct val="115000"/>
              </a:lnSpc>
              <a:spcBef>
                <a:spcPts val="0"/>
              </a:spcBef>
              <a:spcAft>
                <a:spcPts val="0"/>
              </a:spcAft>
              <a:buSzPts val="1800"/>
              <a:buAutoNum type="arabicPeriod"/>
            </a:pPr>
            <a:r>
              <a:rPr lang="en-US"/>
              <a:t>Size</a:t>
            </a:r>
            <a:endParaRPr/>
          </a:p>
          <a:p>
            <a:pPr indent="-342900" lvl="0" marL="457200" rtl="0" algn="l">
              <a:lnSpc>
                <a:spcPct val="115000"/>
              </a:lnSpc>
              <a:spcBef>
                <a:spcPts val="0"/>
              </a:spcBef>
              <a:spcAft>
                <a:spcPts val="0"/>
              </a:spcAft>
              <a:buSzPts val="1800"/>
              <a:buAutoNum type="arabicPeriod"/>
            </a:pPr>
            <a:r>
              <a:rPr lang="en-US"/>
              <a:t>Style</a:t>
            </a:r>
            <a:endParaRPr/>
          </a:p>
          <a:p>
            <a:pPr indent="-342900" lvl="0" marL="457200" rtl="0" algn="l">
              <a:lnSpc>
                <a:spcPct val="115000"/>
              </a:lnSpc>
              <a:spcBef>
                <a:spcPts val="0"/>
              </a:spcBef>
              <a:spcAft>
                <a:spcPts val="0"/>
              </a:spcAft>
              <a:buSzPts val="1800"/>
              <a:buAutoNum type="arabicPeriod"/>
            </a:pPr>
            <a:r>
              <a:rPr lang="en-US"/>
              <a:t>Family</a:t>
            </a:r>
            <a:endParaRPr/>
          </a:p>
        </p:txBody>
      </p:sp>
      <p:pic>
        <p:nvPicPr>
          <p:cNvPr id="608" name="Google Shape;608;p71"/>
          <p:cNvPicPr preferRelativeResize="0"/>
          <p:nvPr/>
        </p:nvPicPr>
        <p:blipFill rotWithShape="1">
          <a:blip r:embed="rId3">
            <a:alphaModFix/>
          </a:blip>
          <a:srcRect b="27460" l="10008" r="10112" t="27000"/>
          <a:stretch/>
        </p:blipFill>
        <p:spPr>
          <a:xfrm>
            <a:off x="4572000" y="1750219"/>
            <a:ext cx="3943350" cy="1498705"/>
          </a:xfrm>
          <a:prstGeom prst="rect">
            <a:avLst/>
          </a:prstGeom>
          <a:noFill/>
          <a:ln>
            <a:noFill/>
          </a:ln>
        </p:spPr>
      </p:pic>
      <p:sp>
        <p:nvSpPr>
          <p:cNvPr id="609" name="Google Shape;609;p71"/>
          <p:cNvSpPr txBox="1"/>
          <p:nvPr/>
        </p:nvSpPr>
        <p:spPr>
          <a:xfrm>
            <a:off x="4572000" y="3367825"/>
            <a:ext cx="3943200" cy="743400"/>
          </a:xfrm>
          <a:prstGeom prst="rect">
            <a:avLst/>
          </a:prstGeom>
          <a:noFill/>
          <a:ln>
            <a:noFill/>
          </a:ln>
        </p:spPr>
        <p:txBody>
          <a:bodyPr anchorCtr="0" anchor="t" bIns="34275" lIns="68575" spcFirstLastPara="1" rIns="68575" wrap="square" tIns="34275">
            <a:noAutofit/>
          </a:bodyPr>
          <a:lstStyle/>
          <a:p>
            <a:pPr indent="0" lvl="0" marL="0" marR="0" rtl="0" algn="l">
              <a:lnSpc>
                <a:spcPct val="90000"/>
              </a:lnSpc>
              <a:spcBef>
                <a:spcPts val="0"/>
              </a:spcBef>
              <a:spcAft>
                <a:spcPts val="0"/>
              </a:spcAft>
              <a:buClr>
                <a:schemeClr val="dk1"/>
              </a:buClr>
              <a:buSzPts val="1100"/>
              <a:buFont typeface="Arial"/>
              <a:buNone/>
            </a:pPr>
            <a:r>
              <a:rPr i="0" lang="en-US" sz="1600" u="none" cap="none" strike="noStrike">
                <a:solidFill>
                  <a:schemeClr val="dk1"/>
                </a:solidFill>
                <a:latin typeface="Barlow"/>
                <a:ea typeface="Barlow"/>
                <a:cs typeface="Barlow"/>
                <a:sym typeface="Barlow"/>
              </a:rPr>
              <a:t>PT Sans and PT Serif. Same family, different style</a:t>
            </a:r>
            <a:endParaRPr i="0" sz="1600" u="none" cap="none" strike="noStrike">
              <a:solidFill>
                <a:schemeClr val="dk1"/>
              </a:solidFill>
              <a:latin typeface="Barlow"/>
              <a:ea typeface="Barlow"/>
              <a:cs typeface="Barlow"/>
              <a:sym typeface="Barlow"/>
            </a:endParaRPr>
          </a:p>
        </p:txBody>
      </p:sp>
      <p:sp>
        <p:nvSpPr>
          <p:cNvPr id="610" name="Google Shape;610;p71"/>
          <p:cNvSpPr txBox="1"/>
          <p:nvPr/>
        </p:nvSpPr>
        <p:spPr>
          <a:xfrm>
            <a:off x="-57150" y="4879800"/>
            <a:ext cx="2250000" cy="2547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lang="en-US" sz="900">
                <a:solidFill>
                  <a:schemeClr val="dk1"/>
                </a:solidFill>
                <a:latin typeface="Calibri"/>
                <a:ea typeface="Calibri"/>
                <a:cs typeface="Calibri"/>
                <a:sym typeface="Calibri"/>
              </a:rPr>
              <a:t>Source: Ricky Holtz &amp; Ellen Van Wyk</a:t>
            </a:r>
            <a:endParaRPr sz="1100"/>
          </a:p>
        </p:txBody>
      </p:sp>
      <p:sp>
        <p:nvSpPr>
          <p:cNvPr id="611" name="Google Shape;611;p71"/>
          <p:cNvSpPr txBox="1"/>
          <p:nvPr>
            <p:ph idx="12" type="sldNum"/>
          </p:nvPr>
        </p:nvSpPr>
        <p:spPr>
          <a:xfrm>
            <a:off x="11296610" y="6217622"/>
            <a:ext cx="731700" cy="5247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6" name="Shape 616"/>
        <p:cNvGrpSpPr/>
        <p:nvPr/>
      </p:nvGrpSpPr>
      <p:grpSpPr>
        <a:xfrm>
          <a:off x="0" y="0"/>
          <a:ext cx="0" cy="0"/>
          <a:chOff x="0" y="0"/>
          <a:chExt cx="0" cy="0"/>
        </a:xfrm>
      </p:grpSpPr>
      <p:sp>
        <p:nvSpPr>
          <p:cNvPr id="617" name="Google Shape;617;p72"/>
          <p:cNvSpPr txBox="1"/>
          <p:nvPr>
            <p:ph type="title"/>
          </p:nvPr>
        </p:nvSpPr>
        <p:spPr>
          <a:xfrm>
            <a:off x="415600" y="593367"/>
            <a:ext cx="11360700" cy="7635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4500"/>
              <a:buFont typeface="Arial"/>
              <a:buNone/>
            </a:pPr>
            <a:r>
              <a:rPr lang="en-US"/>
              <a:t>Pairing Fonts: Concordance</a:t>
            </a:r>
            <a:endParaRPr/>
          </a:p>
        </p:txBody>
      </p:sp>
      <p:sp>
        <p:nvSpPr>
          <p:cNvPr id="618" name="Google Shape;618;p72"/>
          <p:cNvSpPr txBox="1"/>
          <p:nvPr>
            <p:ph idx="1" type="body"/>
          </p:nvPr>
        </p:nvSpPr>
        <p:spPr>
          <a:xfrm>
            <a:off x="800100" y="1600200"/>
            <a:ext cx="2886300" cy="2857500"/>
          </a:xfrm>
          <a:prstGeom prst="rect">
            <a:avLst/>
          </a:prstGeom>
          <a:noFill/>
          <a:ln>
            <a:noFill/>
          </a:ln>
        </p:spPr>
        <p:txBody>
          <a:bodyPr anchorCtr="0" anchor="t" bIns="34275" lIns="68575" spcFirstLastPara="1" rIns="68575" wrap="square" tIns="34275">
            <a:normAutofit/>
          </a:bodyPr>
          <a:lstStyle/>
          <a:p>
            <a:pPr indent="-342900" lvl="0" marL="457200" rtl="0" algn="l">
              <a:spcBef>
                <a:spcPts val="0"/>
              </a:spcBef>
              <a:spcAft>
                <a:spcPts val="0"/>
              </a:spcAft>
              <a:buSzPts val="1800"/>
              <a:buAutoNum type="arabicPeriod"/>
            </a:pPr>
            <a:r>
              <a:rPr lang="en-US"/>
              <a:t>Look at the x height</a:t>
            </a:r>
            <a:endParaRPr/>
          </a:p>
        </p:txBody>
      </p:sp>
      <p:pic>
        <p:nvPicPr>
          <p:cNvPr id="619" name="Google Shape;619;p72"/>
          <p:cNvPicPr preferRelativeResize="0"/>
          <p:nvPr/>
        </p:nvPicPr>
        <p:blipFill rotWithShape="1">
          <a:blip r:embed="rId3">
            <a:alphaModFix/>
          </a:blip>
          <a:srcRect b="9135" l="9734" r="15561" t="13447"/>
          <a:stretch/>
        </p:blipFill>
        <p:spPr>
          <a:xfrm>
            <a:off x="3934644" y="1600191"/>
            <a:ext cx="4843819" cy="3346639"/>
          </a:xfrm>
          <a:prstGeom prst="rect">
            <a:avLst/>
          </a:prstGeom>
          <a:noFill/>
          <a:ln>
            <a:noFill/>
          </a:ln>
        </p:spPr>
      </p:pic>
      <p:sp>
        <p:nvSpPr>
          <p:cNvPr id="620" name="Google Shape;620;p72"/>
          <p:cNvSpPr txBox="1"/>
          <p:nvPr/>
        </p:nvSpPr>
        <p:spPr>
          <a:xfrm>
            <a:off x="-57150" y="4879800"/>
            <a:ext cx="2250000" cy="2547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lang="en-US" sz="900">
                <a:solidFill>
                  <a:schemeClr val="dk1"/>
                </a:solidFill>
                <a:latin typeface="Calibri"/>
                <a:ea typeface="Calibri"/>
                <a:cs typeface="Calibri"/>
                <a:sym typeface="Calibri"/>
              </a:rPr>
              <a:t>Source: Ricky Holtz &amp; Ellen Van Wyk</a:t>
            </a:r>
            <a:endParaRPr sz="1100"/>
          </a:p>
        </p:txBody>
      </p:sp>
      <p:sp>
        <p:nvSpPr>
          <p:cNvPr id="621" name="Google Shape;621;p72"/>
          <p:cNvSpPr txBox="1"/>
          <p:nvPr>
            <p:ph idx="12" type="sldNum"/>
          </p:nvPr>
        </p:nvSpPr>
        <p:spPr>
          <a:xfrm>
            <a:off x="11296610" y="6217622"/>
            <a:ext cx="731700" cy="5247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19"/>
          <p:cNvSpPr txBox="1"/>
          <p:nvPr>
            <p:ph type="title"/>
          </p:nvPr>
        </p:nvSpPr>
        <p:spPr>
          <a:xfrm>
            <a:off x="311700" y="445025"/>
            <a:ext cx="8520600" cy="5727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4500"/>
              <a:buFont typeface="Arial"/>
              <a:buNone/>
            </a:pPr>
            <a:r>
              <a:rPr lang="en-US" sz="2400"/>
              <a:t> Simple system, simple composition</a:t>
            </a:r>
            <a:endParaRPr sz="2400"/>
          </a:p>
        </p:txBody>
      </p:sp>
      <p:sp>
        <p:nvSpPr>
          <p:cNvPr id="100" name="Google Shape;100;p19"/>
          <p:cNvSpPr txBox="1"/>
          <p:nvPr/>
        </p:nvSpPr>
        <p:spPr>
          <a:xfrm>
            <a:off x="-57150" y="4898850"/>
            <a:ext cx="2250000" cy="2547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lang="en-US" sz="900">
                <a:solidFill>
                  <a:schemeClr val="dk1"/>
                </a:solidFill>
                <a:latin typeface="Calibri"/>
                <a:ea typeface="Calibri"/>
                <a:cs typeface="Calibri"/>
                <a:sym typeface="Calibri"/>
              </a:rPr>
              <a:t>Source: Ricky Holtz &amp; Ellen Van Wyk</a:t>
            </a:r>
            <a:endParaRPr sz="1100"/>
          </a:p>
        </p:txBody>
      </p:sp>
      <p:pic>
        <p:nvPicPr>
          <p:cNvPr id="101" name="Google Shape;101;p19"/>
          <p:cNvPicPr preferRelativeResize="0"/>
          <p:nvPr/>
        </p:nvPicPr>
        <p:blipFill>
          <a:blip r:embed="rId3">
            <a:alphaModFix/>
          </a:blip>
          <a:stretch>
            <a:fillRect/>
          </a:stretch>
        </p:blipFill>
        <p:spPr>
          <a:xfrm>
            <a:off x="381050" y="994200"/>
            <a:ext cx="7161353" cy="3904649"/>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6" name="Shape 626"/>
        <p:cNvGrpSpPr/>
        <p:nvPr/>
      </p:nvGrpSpPr>
      <p:grpSpPr>
        <a:xfrm>
          <a:off x="0" y="0"/>
          <a:ext cx="0" cy="0"/>
          <a:chOff x="0" y="0"/>
          <a:chExt cx="0" cy="0"/>
        </a:xfrm>
      </p:grpSpPr>
      <p:sp>
        <p:nvSpPr>
          <p:cNvPr id="627" name="Google Shape;627;p73"/>
          <p:cNvSpPr txBox="1"/>
          <p:nvPr>
            <p:ph type="title"/>
          </p:nvPr>
        </p:nvSpPr>
        <p:spPr>
          <a:xfrm>
            <a:off x="415600" y="593367"/>
            <a:ext cx="11360700" cy="7635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4500"/>
              <a:buFont typeface="Arial"/>
              <a:buNone/>
            </a:pPr>
            <a:r>
              <a:rPr lang="en-US"/>
              <a:t>How to not pair fonts: Conflict </a:t>
            </a:r>
            <a:endParaRPr/>
          </a:p>
        </p:txBody>
      </p:sp>
      <p:sp>
        <p:nvSpPr>
          <p:cNvPr id="628" name="Google Shape;628;p73"/>
          <p:cNvSpPr txBox="1"/>
          <p:nvPr>
            <p:ph idx="1" type="body"/>
          </p:nvPr>
        </p:nvSpPr>
        <p:spPr>
          <a:xfrm>
            <a:off x="800100" y="1600200"/>
            <a:ext cx="3391200" cy="1116600"/>
          </a:xfrm>
          <a:prstGeom prst="rect">
            <a:avLst/>
          </a:prstGeom>
          <a:noFill/>
          <a:ln>
            <a:noFill/>
          </a:ln>
        </p:spPr>
        <p:txBody>
          <a:bodyPr anchorCtr="0" anchor="t" bIns="34275" lIns="68575" spcFirstLastPara="1" rIns="68575" wrap="square" tIns="34275">
            <a:normAutofit/>
          </a:bodyPr>
          <a:lstStyle/>
          <a:p>
            <a:pPr indent="-342900" lvl="0" marL="457200" rtl="0" algn="l">
              <a:lnSpc>
                <a:spcPct val="115000"/>
              </a:lnSpc>
              <a:spcBef>
                <a:spcPts val="0"/>
              </a:spcBef>
              <a:spcAft>
                <a:spcPts val="0"/>
              </a:spcAft>
              <a:buSzPts val="1800"/>
              <a:buAutoNum type="arabicPeriod"/>
            </a:pPr>
            <a:r>
              <a:rPr lang="en-US"/>
              <a:t>Too similar</a:t>
            </a:r>
            <a:endParaRPr/>
          </a:p>
          <a:p>
            <a:pPr indent="-342900" lvl="0" marL="457200" rtl="0" algn="l">
              <a:lnSpc>
                <a:spcPct val="115000"/>
              </a:lnSpc>
              <a:spcBef>
                <a:spcPts val="0"/>
              </a:spcBef>
              <a:spcAft>
                <a:spcPts val="0"/>
              </a:spcAft>
              <a:buSzPts val="1800"/>
              <a:buAutoNum type="arabicPeriod"/>
            </a:pPr>
            <a:r>
              <a:rPr lang="en-US"/>
              <a:t>Similar and different in the wrong ways</a:t>
            </a:r>
            <a:endParaRPr/>
          </a:p>
        </p:txBody>
      </p:sp>
      <p:sp>
        <p:nvSpPr>
          <p:cNvPr id="629" name="Google Shape;629;p73"/>
          <p:cNvSpPr txBox="1"/>
          <p:nvPr/>
        </p:nvSpPr>
        <p:spPr>
          <a:xfrm>
            <a:off x="4468500" y="2967769"/>
            <a:ext cx="4245600" cy="320400"/>
          </a:xfrm>
          <a:prstGeom prst="rect">
            <a:avLst/>
          </a:prstGeom>
          <a:noFill/>
          <a:ln>
            <a:noFill/>
          </a:ln>
        </p:spPr>
        <p:txBody>
          <a:bodyPr anchorCtr="0" anchor="t" bIns="34275" lIns="68575" spcFirstLastPara="1" rIns="68575" wrap="square" tIns="34275">
            <a:noAutofit/>
          </a:bodyPr>
          <a:lstStyle/>
          <a:p>
            <a:pPr indent="0" lvl="0" marL="0" marR="0" rtl="0" algn="l">
              <a:lnSpc>
                <a:spcPct val="90000"/>
              </a:lnSpc>
              <a:spcBef>
                <a:spcPts val="0"/>
              </a:spcBef>
              <a:spcAft>
                <a:spcPts val="0"/>
              </a:spcAft>
              <a:buClr>
                <a:schemeClr val="dk1"/>
              </a:buClr>
              <a:buSzPts val="1100"/>
              <a:buFont typeface="Arial"/>
              <a:buNone/>
            </a:pPr>
            <a:r>
              <a:rPr i="0" lang="en-US" sz="1600" u="none" cap="none" strike="noStrike">
                <a:solidFill>
                  <a:schemeClr val="dk1"/>
                </a:solidFill>
                <a:latin typeface="Barlow"/>
                <a:ea typeface="Barlow"/>
                <a:cs typeface="Barlow"/>
                <a:sym typeface="Barlow"/>
              </a:rPr>
              <a:t>Different x height, similar serifs. What purpose is each serving?</a:t>
            </a:r>
            <a:endParaRPr i="0" sz="1600" u="none" cap="none" strike="noStrike">
              <a:solidFill>
                <a:schemeClr val="dk1"/>
              </a:solidFill>
              <a:latin typeface="Barlow"/>
              <a:ea typeface="Barlow"/>
              <a:cs typeface="Barlow"/>
              <a:sym typeface="Barlow"/>
            </a:endParaRPr>
          </a:p>
        </p:txBody>
      </p:sp>
      <p:pic>
        <p:nvPicPr>
          <p:cNvPr id="630" name="Google Shape;630;p73"/>
          <p:cNvPicPr preferRelativeResize="0"/>
          <p:nvPr/>
        </p:nvPicPr>
        <p:blipFill rotWithShape="1">
          <a:blip r:embed="rId3">
            <a:alphaModFix/>
          </a:blip>
          <a:srcRect b="28744" l="7234" r="6640" t="30884"/>
          <a:stretch/>
        </p:blipFill>
        <p:spPr>
          <a:xfrm>
            <a:off x="4486661" y="1535926"/>
            <a:ext cx="4209284" cy="1315397"/>
          </a:xfrm>
          <a:prstGeom prst="rect">
            <a:avLst/>
          </a:prstGeom>
          <a:noFill/>
          <a:ln>
            <a:noFill/>
          </a:ln>
        </p:spPr>
      </p:pic>
      <p:pic>
        <p:nvPicPr>
          <p:cNvPr descr="http://www.webdesign.org/img_articles/21830/02.gif" id="631" name="Google Shape;631;p73"/>
          <p:cNvPicPr preferRelativeResize="0"/>
          <p:nvPr/>
        </p:nvPicPr>
        <p:blipFill rotWithShape="1">
          <a:blip r:embed="rId4">
            <a:alphaModFix/>
          </a:blip>
          <a:srcRect b="25895" l="0" r="0" t="17454"/>
          <a:stretch/>
        </p:blipFill>
        <p:spPr>
          <a:xfrm>
            <a:off x="4486650" y="3859750"/>
            <a:ext cx="3350425" cy="942975"/>
          </a:xfrm>
          <a:prstGeom prst="rect">
            <a:avLst/>
          </a:prstGeom>
          <a:noFill/>
          <a:ln>
            <a:noFill/>
          </a:ln>
        </p:spPr>
      </p:pic>
      <p:sp>
        <p:nvSpPr>
          <p:cNvPr id="632" name="Google Shape;632;p73"/>
          <p:cNvSpPr txBox="1"/>
          <p:nvPr/>
        </p:nvSpPr>
        <p:spPr>
          <a:xfrm>
            <a:off x="19050" y="4879800"/>
            <a:ext cx="2250000" cy="2547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lang="en-US" sz="900">
                <a:solidFill>
                  <a:schemeClr val="dk1"/>
                </a:solidFill>
                <a:latin typeface="Calibri"/>
                <a:ea typeface="Calibri"/>
                <a:cs typeface="Calibri"/>
                <a:sym typeface="Calibri"/>
              </a:rPr>
              <a:t>Source: Ricky Holtz &amp; Ellen Van Wyk</a:t>
            </a:r>
            <a:endParaRPr sz="1100"/>
          </a:p>
        </p:txBody>
      </p:sp>
      <p:sp>
        <p:nvSpPr>
          <p:cNvPr id="633" name="Google Shape;633;p73"/>
          <p:cNvSpPr txBox="1"/>
          <p:nvPr>
            <p:ph idx="1" type="body"/>
          </p:nvPr>
        </p:nvSpPr>
        <p:spPr>
          <a:xfrm>
            <a:off x="628650" y="3859744"/>
            <a:ext cx="3495000" cy="720300"/>
          </a:xfrm>
          <a:prstGeom prst="rect">
            <a:avLst/>
          </a:prstGeom>
          <a:noFill/>
          <a:ln>
            <a:noFill/>
          </a:ln>
        </p:spPr>
        <p:txBody>
          <a:bodyPr anchorCtr="0" anchor="t" bIns="34275" lIns="68575" spcFirstLastPara="1" rIns="68575" wrap="square" tIns="34275">
            <a:normAutofit/>
          </a:bodyPr>
          <a:lstStyle/>
          <a:p>
            <a:pPr indent="-342900" lvl="0" marL="457200" rtl="0" algn="l">
              <a:spcBef>
                <a:spcPts val="0"/>
              </a:spcBef>
              <a:spcAft>
                <a:spcPts val="0"/>
              </a:spcAft>
              <a:buSzPts val="1800"/>
              <a:buAutoNum type="arabicPeriod"/>
            </a:pPr>
            <a:r>
              <a:rPr lang="en-US"/>
              <a:t>Too many</a:t>
            </a:r>
            <a:endParaRPr/>
          </a:p>
        </p:txBody>
      </p:sp>
      <p:sp>
        <p:nvSpPr>
          <p:cNvPr id="634" name="Google Shape;634;p73"/>
          <p:cNvSpPr txBox="1"/>
          <p:nvPr>
            <p:ph idx="12" type="sldNum"/>
          </p:nvPr>
        </p:nvSpPr>
        <p:spPr>
          <a:xfrm>
            <a:off x="11296610" y="6217622"/>
            <a:ext cx="731700" cy="5247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3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3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9" name="Shape 639"/>
        <p:cNvGrpSpPr/>
        <p:nvPr/>
      </p:nvGrpSpPr>
      <p:grpSpPr>
        <a:xfrm>
          <a:off x="0" y="0"/>
          <a:ext cx="0" cy="0"/>
          <a:chOff x="0" y="0"/>
          <a:chExt cx="0" cy="0"/>
        </a:xfrm>
      </p:grpSpPr>
      <p:sp>
        <p:nvSpPr>
          <p:cNvPr id="640" name="Google Shape;640;p74"/>
          <p:cNvSpPr txBox="1"/>
          <p:nvPr>
            <p:ph type="title"/>
          </p:nvPr>
        </p:nvSpPr>
        <p:spPr>
          <a:xfrm>
            <a:off x="311700" y="445025"/>
            <a:ext cx="8520600" cy="572700"/>
          </a:xfrm>
          <a:prstGeom prst="rect">
            <a:avLst/>
          </a:prstGeom>
          <a:noFill/>
          <a:ln>
            <a:noFill/>
          </a:ln>
        </p:spPr>
        <p:txBody>
          <a:bodyPr anchorCtr="0" anchor="ctr" bIns="34275" lIns="68575" spcFirstLastPara="1" rIns="68575" wrap="square" tIns="34275">
            <a:normAutofit/>
          </a:bodyPr>
          <a:lstStyle/>
          <a:p>
            <a:pPr indent="0" lvl="0" marL="0" rtl="0" algn="l">
              <a:spcBef>
                <a:spcPts val="0"/>
              </a:spcBef>
              <a:spcAft>
                <a:spcPts val="0"/>
              </a:spcAft>
              <a:buClr>
                <a:schemeClr val="dk1"/>
              </a:buClr>
              <a:buSzPts val="3000"/>
              <a:buFont typeface="Arial"/>
              <a:buNone/>
            </a:pPr>
            <a:r>
              <a:rPr lang="en-US"/>
              <a:t>Font Selection Guidelines</a:t>
            </a:r>
            <a:endParaRPr/>
          </a:p>
        </p:txBody>
      </p:sp>
      <p:sp>
        <p:nvSpPr>
          <p:cNvPr id="641" name="Google Shape;641;p74"/>
          <p:cNvSpPr txBox="1"/>
          <p:nvPr>
            <p:ph idx="1" type="body"/>
          </p:nvPr>
        </p:nvSpPr>
        <p:spPr>
          <a:xfrm>
            <a:off x="311700" y="1152475"/>
            <a:ext cx="8520600" cy="3637200"/>
          </a:xfrm>
          <a:prstGeom prst="rect">
            <a:avLst/>
          </a:prstGeom>
          <a:noFill/>
          <a:ln>
            <a:noFill/>
          </a:ln>
        </p:spPr>
        <p:txBody>
          <a:bodyPr anchorCtr="0" anchor="t" bIns="34275" lIns="68575" spcFirstLastPara="1" rIns="68575" wrap="square" tIns="34275">
            <a:normAutofit/>
          </a:bodyPr>
          <a:lstStyle/>
          <a:p>
            <a:pPr indent="0" lvl="0" marL="0" rtl="0" algn="l">
              <a:spcBef>
                <a:spcPts val="0"/>
              </a:spcBef>
              <a:spcAft>
                <a:spcPts val="0"/>
              </a:spcAft>
              <a:buNone/>
            </a:pPr>
            <a:r>
              <a:rPr lang="en-US"/>
              <a:t>Aim for simplicity and contras</a:t>
            </a:r>
            <a:r>
              <a:rPr lang="en-US"/>
              <a:t>t</a:t>
            </a:r>
            <a:endParaRPr/>
          </a:p>
          <a:p>
            <a:pPr indent="-254000" lvl="1" marL="685800" rtl="0" algn="l">
              <a:spcBef>
                <a:spcPts val="1000"/>
              </a:spcBef>
              <a:spcAft>
                <a:spcPts val="0"/>
              </a:spcAft>
              <a:buSzPts val="1400"/>
              <a:buChar char="○"/>
            </a:pPr>
            <a:r>
              <a:rPr lang="en-US"/>
              <a:t>Don't use more than 2 or 3 fonts</a:t>
            </a:r>
            <a:endParaRPr/>
          </a:p>
          <a:p>
            <a:pPr indent="-254000" lvl="1" marL="685800" rtl="0" algn="l">
              <a:spcBef>
                <a:spcPts val="0"/>
              </a:spcBef>
              <a:spcAft>
                <a:spcPts val="0"/>
              </a:spcAft>
              <a:buSzPts val="1400"/>
              <a:buChar char="○"/>
            </a:pPr>
            <a:r>
              <a:rPr lang="en-US"/>
              <a:t>One for body text, one for titles and headings</a:t>
            </a:r>
            <a:endParaRPr/>
          </a:p>
          <a:p>
            <a:pPr indent="0" lvl="0" marL="0" rtl="0" algn="l">
              <a:spcBef>
                <a:spcPts val="1000"/>
              </a:spcBef>
              <a:spcAft>
                <a:spcPts val="0"/>
              </a:spcAft>
              <a:buNone/>
            </a:pPr>
            <a:r>
              <a:rPr lang="en-US"/>
              <a:t>Use font features to create contrast</a:t>
            </a:r>
            <a:endParaRPr/>
          </a:p>
          <a:p>
            <a:pPr indent="-254000" lvl="1" marL="685800" rtl="0" algn="l">
              <a:spcBef>
                <a:spcPts val="1000"/>
              </a:spcBef>
              <a:spcAft>
                <a:spcPts val="0"/>
              </a:spcAft>
              <a:buSzPts val="1400"/>
              <a:buChar char="○"/>
            </a:pPr>
            <a:r>
              <a:rPr lang="en-US"/>
              <a:t>Size, color, weight (e.g. bold), style (e.g. caps)</a:t>
            </a:r>
            <a:endParaRPr/>
          </a:p>
          <a:p>
            <a:pPr indent="0" lvl="0" marL="0" rtl="0" algn="l">
              <a:spcBef>
                <a:spcPts val="1000"/>
              </a:spcBef>
              <a:spcAft>
                <a:spcPts val="0"/>
              </a:spcAft>
              <a:buNone/>
            </a:pPr>
            <a:r>
              <a:rPr lang="en-US"/>
              <a:t>No more than 3-4 font varieties</a:t>
            </a:r>
            <a:endParaRPr/>
          </a:p>
          <a:p>
            <a:pPr indent="-254000" lvl="1" marL="685800" rtl="0" algn="l">
              <a:spcBef>
                <a:spcPts val="1000"/>
              </a:spcBef>
              <a:spcAft>
                <a:spcPts val="0"/>
              </a:spcAft>
              <a:buSzPts val="1400"/>
              <a:buChar char="○"/>
            </a:pPr>
            <a:r>
              <a:rPr lang="en-US"/>
              <a:t>Don’t mix fonts that serve a similar purpose</a:t>
            </a:r>
            <a:endParaRPr/>
          </a:p>
          <a:p>
            <a:pPr indent="-254000" lvl="1" marL="685800" rtl="0" algn="l">
              <a:spcBef>
                <a:spcPts val="0"/>
              </a:spcBef>
              <a:spcAft>
                <a:spcPts val="0"/>
              </a:spcAft>
              <a:buSzPts val="1400"/>
              <a:buChar char="○"/>
            </a:pPr>
            <a:r>
              <a:rPr lang="en-US"/>
              <a:t>Don’t use two different serif fonts for </a:t>
            </a:r>
            <a:r>
              <a:rPr lang="en-US"/>
              <a:t>body copy</a:t>
            </a:r>
            <a:endParaRPr/>
          </a:p>
        </p:txBody>
      </p:sp>
      <p:sp>
        <p:nvSpPr>
          <p:cNvPr id="642" name="Google Shape;642;p7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41">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41">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41">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41">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41">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41">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41">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41">
                                            <p:txEl>
                                              <p:pRg end="7" st="7"/>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7" name="Shape 647"/>
        <p:cNvGrpSpPr/>
        <p:nvPr/>
      </p:nvGrpSpPr>
      <p:grpSpPr>
        <a:xfrm>
          <a:off x="0" y="0"/>
          <a:ext cx="0" cy="0"/>
          <a:chOff x="0" y="0"/>
          <a:chExt cx="0" cy="0"/>
        </a:xfrm>
      </p:grpSpPr>
      <p:sp>
        <p:nvSpPr>
          <p:cNvPr id="648" name="Google Shape;648;p75"/>
          <p:cNvSpPr txBox="1"/>
          <p:nvPr>
            <p:ph type="title"/>
          </p:nvPr>
        </p:nvSpPr>
        <p:spPr>
          <a:xfrm>
            <a:off x="311700" y="445025"/>
            <a:ext cx="8520600" cy="572700"/>
          </a:xfrm>
          <a:prstGeom prst="rect">
            <a:avLst/>
          </a:prstGeom>
          <a:noFill/>
          <a:ln>
            <a:noFill/>
          </a:ln>
        </p:spPr>
        <p:txBody>
          <a:bodyPr anchorCtr="0" anchor="ctr" bIns="34275" lIns="68575" spcFirstLastPara="1" rIns="68575" wrap="square" tIns="34275">
            <a:normAutofit/>
          </a:bodyPr>
          <a:lstStyle/>
          <a:p>
            <a:pPr indent="0" lvl="0" marL="0" marR="0" rtl="0" algn="l">
              <a:spcBef>
                <a:spcPts val="0"/>
              </a:spcBef>
              <a:spcAft>
                <a:spcPts val="0"/>
              </a:spcAft>
              <a:buClr>
                <a:schemeClr val="dk1"/>
              </a:buClr>
              <a:buSzPts val="3000"/>
              <a:buFont typeface="Arial"/>
              <a:buNone/>
            </a:pPr>
            <a:r>
              <a:rPr i="0" lang="en-US" sz="3000" u="none" cap="none" strike="noStrike">
                <a:solidFill>
                  <a:schemeClr val="dk1"/>
                </a:solidFill>
              </a:rPr>
              <a:t>Font Spacing Guidelines</a:t>
            </a:r>
            <a:endParaRPr i="0" sz="3000" u="none" cap="none" strike="noStrike">
              <a:solidFill>
                <a:schemeClr val="dk1"/>
              </a:solidFill>
            </a:endParaRPr>
          </a:p>
        </p:txBody>
      </p:sp>
      <p:sp>
        <p:nvSpPr>
          <p:cNvPr id="649" name="Google Shape;649;p75"/>
          <p:cNvSpPr txBox="1"/>
          <p:nvPr>
            <p:ph idx="1" type="body"/>
          </p:nvPr>
        </p:nvSpPr>
        <p:spPr>
          <a:xfrm>
            <a:off x="311700" y="1152475"/>
            <a:ext cx="8520600" cy="3637200"/>
          </a:xfrm>
          <a:prstGeom prst="rect">
            <a:avLst/>
          </a:prstGeom>
        </p:spPr>
        <p:txBody>
          <a:bodyPr anchorCtr="0" anchor="t" bIns="34275" lIns="68575" spcFirstLastPara="1" rIns="68575" wrap="square" tIns="34275">
            <a:normAutofit/>
          </a:bodyPr>
          <a:lstStyle/>
          <a:p>
            <a:pPr indent="0" lvl="0" marL="0" rtl="0" algn="l">
              <a:spcBef>
                <a:spcPts val="0"/>
              </a:spcBef>
              <a:spcAft>
                <a:spcPts val="0"/>
              </a:spcAft>
              <a:buNone/>
            </a:pPr>
            <a:r>
              <a:rPr lang="en-US" sz="1800">
                <a:solidFill>
                  <a:srgbClr val="666666"/>
                </a:solidFill>
              </a:rPr>
              <a:t>Be generous with whitespace</a:t>
            </a:r>
            <a:endParaRPr sz="1800">
              <a:solidFill>
                <a:srgbClr val="666666"/>
              </a:solidFill>
            </a:endParaRPr>
          </a:p>
          <a:p>
            <a:pPr indent="-266700" lvl="1" marL="685800" rtl="0" algn="l">
              <a:spcBef>
                <a:spcPts val="1000"/>
              </a:spcBef>
              <a:spcAft>
                <a:spcPts val="0"/>
              </a:spcAft>
              <a:buClr>
                <a:srgbClr val="666666"/>
              </a:buClr>
              <a:buSzPts val="1600"/>
              <a:buChar char="○"/>
            </a:pPr>
            <a:r>
              <a:rPr lang="en-US" sz="1800">
                <a:solidFill>
                  <a:srgbClr val="666666"/>
                </a:solidFill>
              </a:rPr>
              <a:t>Always leave margins around body text</a:t>
            </a:r>
            <a:endParaRPr sz="1800">
              <a:solidFill>
                <a:srgbClr val="666666"/>
              </a:solidFill>
            </a:endParaRPr>
          </a:p>
          <a:p>
            <a:pPr indent="-266700" lvl="1" marL="685800" rtl="0" algn="l">
              <a:spcBef>
                <a:spcPts val="0"/>
              </a:spcBef>
              <a:spcAft>
                <a:spcPts val="0"/>
              </a:spcAft>
              <a:buClr>
                <a:srgbClr val="666666"/>
              </a:buClr>
              <a:buSzPts val="1600"/>
              <a:buChar char="○"/>
            </a:pPr>
            <a:r>
              <a:rPr lang="en-US" sz="1800">
                <a:solidFill>
                  <a:srgbClr val="666666"/>
                </a:solidFill>
              </a:rPr>
              <a:t>Never pack it tightly against an edge</a:t>
            </a:r>
            <a:endParaRPr sz="1800">
              <a:solidFill>
                <a:srgbClr val="666666"/>
              </a:solidFill>
            </a:endParaRPr>
          </a:p>
          <a:p>
            <a:pPr indent="0" lvl="0" marL="0" rtl="0" algn="l">
              <a:spcBef>
                <a:spcPts val="800"/>
              </a:spcBef>
              <a:spcAft>
                <a:spcPts val="0"/>
              </a:spcAft>
              <a:buNone/>
            </a:pPr>
            <a:r>
              <a:rPr lang="en-US" sz="1800">
                <a:solidFill>
                  <a:srgbClr val="666666"/>
                </a:solidFill>
              </a:rPr>
              <a:t>Use generous line height (but not too far away)</a:t>
            </a:r>
            <a:endParaRPr sz="1800">
              <a:solidFill>
                <a:srgbClr val="666666"/>
              </a:solidFill>
            </a:endParaRPr>
          </a:p>
          <a:p>
            <a:pPr indent="-266700" lvl="1" marL="685800" rtl="0" algn="l">
              <a:spcBef>
                <a:spcPts val="1000"/>
              </a:spcBef>
              <a:spcAft>
                <a:spcPts val="0"/>
              </a:spcAft>
              <a:buClr>
                <a:srgbClr val="666666"/>
              </a:buClr>
              <a:buSzPts val="1600"/>
              <a:buChar char="○"/>
            </a:pPr>
            <a:r>
              <a:rPr lang="en-US" sz="1800">
                <a:solidFill>
                  <a:srgbClr val="666666"/>
                </a:solidFill>
              </a:rPr>
              <a:t>Make sure body text is not crowded</a:t>
            </a:r>
            <a:endParaRPr sz="1800">
              <a:solidFill>
                <a:srgbClr val="666666"/>
              </a:solidFill>
            </a:endParaRPr>
          </a:p>
          <a:p>
            <a:pPr indent="-266700" lvl="1" marL="685800" rtl="0" algn="l">
              <a:spcBef>
                <a:spcPts val="0"/>
              </a:spcBef>
              <a:spcAft>
                <a:spcPts val="0"/>
              </a:spcAft>
              <a:buClr>
                <a:srgbClr val="666666"/>
              </a:buClr>
              <a:buSzPts val="1600"/>
              <a:buChar char="○"/>
            </a:pPr>
            <a:r>
              <a:rPr lang="en-US" sz="1800">
                <a:solidFill>
                  <a:srgbClr val="666666"/>
                </a:solidFill>
              </a:rPr>
              <a:t>CSS: line-height: 120% or more</a:t>
            </a:r>
            <a:endParaRPr sz="1800">
              <a:solidFill>
                <a:srgbClr val="666666"/>
              </a:solidFill>
            </a:endParaRPr>
          </a:p>
          <a:p>
            <a:pPr indent="0" lvl="0" marL="0" rtl="0" algn="l">
              <a:spcBef>
                <a:spcPts val="800"/>
              </a:spcBef>
              <a:spcAft>
                <a:spcPts val="0"/>
              </a:spcAft>
              <a:buNone/>
            </a:pPr>
            <a:r>
              <a:rPr lang="en-US" sz="1800">
                <a:solidFill>
                  <a:srgbClr val="666666"/>
                </a:solidFill>
              </a:rPr>
              <a:t>Keep text paragraphs narrow</a:t>
            </a:r>
            <a:endParaRPr sz="1800">
              <a:solidFill>
                <a:srgbClr val="666666"/>
              </a:solidFill>
            </a:endParaRPr>
          </a:p>
          <a:p>
            <a:pPr indent="-266700" lvl="1" marL="685800" rtl="0" algn="l">
              <a:spcBef>
                <a:spcPts val="0"/>
              </a:spcBef>
              <a:spcAft>
                <a:spcPts val="0"/>
              </a:spcAft>
              <a:buClr>
                <a:srgbClr val="666666"/>
              </a:buClr>
              <a:buSzPts val="1600"/>
              <a:buChar char="○"/>
            </a:pPr>
            <a:r>
              <a:rPr lang="en-US" sz="1800">
                <a:solidFill>
                  <a:srgbClr val="666666"/>
                </a:solidFill>
              </a:rPr>
              <a:t>About 60 - 75 characters / 12 - 15 words</a:t>
            </a:r>
            <a:endParaRPr sz="1800">
              <a:solidFill>
                <a:srgbClr val="666666"/>
              </a:solidFill>
            </a:endParaRPr>
          </a:p>
          <a:p>
            <a:pPr indent="-266700" lvl="1" marL="685800" rtl="0" algn="l">
              <a:spcBef>
                <a:spcPts val="0"/>
              </a:spcBef>
              <a:spcAft>
                <a:spcPts val="0"/>
              </a:spcAft>
              <a:buClr>
                <a:srgbClr val="666666"/>
              </a:buClr>
              <a:buSzPts val="1600"/>
              <a:buChar char="○"/>
            </a:pPr>
            <a:r>
              <a:rPr lang="en-US" sz="1800">
                <a:solidFill>
                  <a:srgbClr val="666666"/>
                </a:solidFill>
              </a:rPr>
              <a:t>Generally easier to read.</a:t>
            </a:r>
            <a:endParaRPr sz="1800">
              <a:solidFill>
                <a:srgbClr val="666666"/>
              </a:solidFill>
            </a:endParaRPr>
          </a:p>
        </p:txBody>
      </p:sp>
      <p:sp>
        <p:nvSpPr>
          <p:cNvPr id="650" name="Google Shape;650;p7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49">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49">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49">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49">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49">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49">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49">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49">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49">
                                            <p:txEl>
                                              <p:pRg end="8" st="8"/>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5" name="Shape 655"/>
        <p:cNvGrpSpPr/>
        <p:nvPr/>
      </p:nvGrpSpPr>
      <p:grpSpPr>
        <a:xfrm>
          <a:off x="0" y="0"/>
          <a:ext cx="0" cy="0"/>
          <a:chOff x="0" y="0"/>
          <a:chExt cx="0" cy="0"/>
        </a:xfrm>
      </p:grpSpPr>
      <p:sp>
        <p:nvSpPr>
          <p:cNvPr id="656" name="Google Shape;656;p76"/>
          <p:cNvSpPr txBox="1"/>
          <p:nvPr>
            <p:ph type="title"/>
          </p:nvPr>
        </p:nvSpPr>
        <p:spPr>
          <a:xfrm>
            <a:off x="415600" y="593367"/>
            <a:ext cx="11360700" cy="763500"/>
          </a:xfrm>
          <a:prstGeom prst="rect">
            <a:avLst/>
          </a:prstGeom>
          <a:noFill/>
          <a:ln>
            <a:noFill/>
          </a:ln>
        </p:spPr>
        <p:txBody>
          <a:bodyPr anchorCtr="0" anchor="ctr" bIns="34275" lIns="68575" spcFirstLastPara="1" rIns="68575" wrap="square" tIns="34275">
            <a:normAutofit/>
          </a:bodyPr>
          <a:lstStyle/>
          <a:p>
            <a:pPr indent="0" lvl="0" marL="0" rtl="0" algn="l">
              <a:spcBef>
                <a:spcPts val="0"/>
              </a:spcBef>
              <a:spcAft>
                <a:spcPts val="0"/>
              </a:spcAft>
              <a:buClr>
                <a:schemeClr val="dk1"/>
              </a:buClr>
              <a:buSzPts val="3000"/>
              <a:buFont typeface="Arial"/>
              <a:buNone/>
            </a:pPr>
            <a:r>
              <a:rPr lang="en-US"/>
              <a:t>Resources: Google Fonts</a:t>
            </a:r>
            <a:endParaRPr/>
          </a:p>
        </p:txBody>
      </p:sp>
      <p:sp>
        <p:nvSpPr>
          <p:cNvPr id="657" name="Google Shape;657;p76"/>
          <p:cNvSpPr txBox="1"/>
          <p:nvPr>
            <p:ph idx="1" type="body"/>
          </p:nvPr>
        </p:nvSpPr>
        <p:spPr>
          <a:xfrm>
            <a:off x="800100" y="4723200"/>
            <a:ext cx="7543800" cy="572700"/>
          </a:xfrm>
          <a:prstGeom prst="rect">
            <a:avLst/>
          </a:prstGeom>
          <a:noFill/>
          <a:ln>
            <a:noFill/>
          </a:ln>
        </p:spPr>
        <p:txBody>
          <a:bodyPr anchorCtr="0" anchor="t" bIns="34275" lIns="68575" spcFirstLastPara="1" rIns="68575" wrap="square" tIns="34275">
            <a:normAutofit/>
          </a:bodyPr>
          <a:lstStyle/>
          <a:p>
            <a:pPr indent="0" lvl="0" marL="0" marR="0" rtl="0" algn="ctr">
              <a:lnSpc>
                <a:spcPct val="90000"/>
              </a:lnSpc>
              <a:spcBef>
                <a:spcPts val="0"/>
              </a:spcBef>
              <a:spcAft>
                <a:spcPts val="1000"/>
              </a:spcAft>
              <a:buClr>
                <a:schemeClr val="dk1"/>
              </a:buClr>
              <a:buSzPts val="2100"/>
              <a:buFont typeface="Arial"/>
              <a:buNone/>
            </a:pPr>
            <a:r>
              <a:rPr i="0" lang="en-US" sz="1800" u="sng" cap="none" strike="noStrike">
                <a:solidFill>
                  <a:schemeClr val="hlink"/>
                </a:solidFill>
                <a:hlinkClick r:id="rId3"/>
              </a:rPr>
              <a:t>https://fonts.google.com/</a:t>
            </a:r>
            <a:endParaRPr i="0" sz="1800" u="none" cap="none" strike="noStrike">
              <a:solidFill>
                <a:schemeClr val="dk1"/>
              </a:solidFill>
            </a:endParaRPr>
          </a:p>
        </p:txBody>
      </p:sp>
      <p:pic>
        <p:nvPicPr>
          <p:cNvPr descr="google_fonts.png" id="658" name="Google Shape;658;p76"/>
          <p:cNvPicPr preferRelativeResize="0"/>
          <p:nvPr/>
        </p:nvPicPr>
        <p:blipFill rotWithShape="1">
          <a:blip r:embed="rId4">
            <a:alphaModFix/>
          </a:blip>
          <a:srcRect b="0" l="0" r="0" t="0"/>
          <a:stretch/>
        </p:blipFill>
        <p:spPr>
          <a:xfrm>
            <a:off x="2379433" y="1463139"/>
            <a:ext cx="4385121" cy="3124399"/>
          </a:xfrm>
          <a:prstGeom prst="rect">
            <a:avLst/>
          </a:prstGeom>
          <a:noFill/>
          <a:ln>
            <a:noFill/>
          </a:ln>
        </p:spPr>
      </p:pic>
      <p:sp>
        <p:nvSpPr>
          <p:cNvPr id="659" name="Google Shape;659;p76"/>
          <p:cNvSpPr txBox="1"/>
          <p:nvPr>
            <p:ph idx="12" type="sldNum"/>
          </p:nvPr>
        </p:nvSpPr>
        <p:spPr>
          <a:xfrm>
            <a:off x="11296610" y="6217622"/>
            <a:ext cx="731700" cy="5247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4" name="Shape 664"/>
        <p:cNvGrpSpPr/>
        <p:nvPr/>
      </p:nvGrpSpPr>
      <p:grpSpPr>
        <a:xfrm>
          <a:off x="0" y="0"/>
          <a:ext cx="0" cy="0"/>
          <a:chOff x="0" y="0"/>
          <a:chExt cx="0" cy="0"/>
        </a:xfrm>
      </p:grpSpPr>
      <p:sp>
        <p:nvSpPr>
          <p:cNvPr id="665" name="Google Shape;665;p77"/>
          <p:cNvSpPr txBox="1"/>
          <p:nvPr>
            <p:ph type="title"/>
          </p:nvPr>
        </p:nvSpPr>
        <p:spPr>
          <a:xfrm>
            <a:off x="415600" y="593367"/>
            <a:ext cx="11360700" cy="763500"/>
          </a:xfrm>
          <a:prstGeom prst="rect">
            <a:avLst/>
          </a:prstGeom>
          <a:noFill/>
          <a:ln>
            <a:noFill/>
          </a:ln>
        </p:spPr>
        <p:txBody>
          <a:bodyPr anchorCtr="0" anchor="ctr" bIns="34275" lIns="68575" spcFirstLastPara="1" rIns="68575" wrap="square" tIns="34275">
            <a:normAutofit/>
          </a:bodyPr>
          <a:lstStyle/>
          <a:p>
            <a:pPr indent="0" lvl="0" marL="0" rtl="0" algn="l">
              <a:spcBef>
                <a:spcPts val="0"/>
              </a:spcBef>
              <a:spcAft>
                <a:spcPts val="0"/>
              </a:spcAft>
              <a:buClr>
                <a:schemeClr val="dk1"/>
              </a:buClr>
              <a:buSzPts val="3000"/>
              <a:buFont typeface="Arial"/>
              <a:buNone/>
            </a:pPr>
            <a:r>
              <a:rPr lang="en-US"/>
              <a:t>Resources: Google Font Pairings</a:t>
            </a:r>
            <a:endParaRPr/>
          </a:p>
        </p:txBody>
      </p:sp>
      <p:pic>
        <p:nvPicPr>
          <p:cNvPr id="666" name="Google Shape;666;p77"/>
          <p:cNvPicPr preferRelativeResize="0"/>
          <p:nvPr/>
        </p:nvPicPr>
        <p:blipFill rotWithShape="1">
          <a:blip r:embed="rId3">
            <a:alphaModFix/>
          </a:blip>
          <a:srcRect b="0" l="0" r="0" t="0"/>
          <a:stretch/>
        </p:blipFill>
        <p:spPr>
          <a:xfrm>
            <a:off x="1486513" y="1445095"/>
            <a:ext cx="6170967" cy="3385083"/>
          </a:xfrm>
          <a:prstGeom prst="rect">
            <a:avLst/>
          </a:prstGeom>
          <a:noFill/>
          <a:ln>
            <a:noFill/>
          </a:ln>
        </p:spPr>
      </p:pic>
      <p:sp>
        <p:nvSpPr>
          <p:cNvPr id="667" name="Google Shape;667;p77"/>
          <p:cNvSpPr txBox="1"/>
          <p:nvPr>
            <p:ph idx="12" type="sldNum"/>
          </p:nvPr>
        </p:nvSpPr>
        <p:spPr>
          <a:xfrm>
            <a:off x="11296610" y="6217622"/>
            <a:ext cx="731700" cy="5247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2" name="Shape 672"/>
        <p:cNvGrpSpPr/>
        <p:nvPr/>
      </p:nvGrpSpPr>
      <p:grpSpPr>
        <a:xfrm>
          <a:off x="0" y="0"/>
          <a:ext cx="0" cy="0"/>
          <a:chOff x="0" y="0"/>
          <a:chExt cx="0" cy="0"/>
        </a:xfrm>
      </p:grpSpPr>
      <p:sp>
        <p:nvSpPr>
          <p:cNvPr id="673" name="Google Shape;673;p78"/>
          <p:cNvSpPr txBox="1"/>
          <p:nvPr>
            <p:ph type="title"/>
          </p:nvPr>
        </p:nvSpPr>
        <p:spPr>
          <a:xfrm>
            <a:off x="415600" y="593367"/>
            <a:ext cx="11360700" cy="76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US"/>
              <a:t>Resources: Font Awesome Icons</a:t>
            </a:r>
            <a:endParaRPr/>
          </a:p>
        </p:txBody>
      </p:sp>
      <p:pic>
        <p:nvPicPr>
          <p:cNvPr id="674" name="Google Shape;674;p78"/>
          <p:cNvPicPr preferRelativeResize="0"/>
          <p:nvPr/>
        </p:nvPicPr>
        <p:blipFill rotWithShape="1">
          <a:blip r:embed="rId3">
            <a:alphaModFix/>
          </a:blip>
          <a:srcRect b="0" l="0" r="0" t="40568"/>
          <a:stretch/>
        </p:blipFill>
        <p:spPr>
          <a:xfrm>
            <a:off x="311725" y="3343356"/>
            <a:ext cx="8520525" cy="1484286"/>
          </a:xfrm>
          <a:prstGeom prst="rect">
            <a:avLst/>
          </a:prstGeom>
          <a:noFill/>
          <a:ln>
            <a:noFill/>
          </a:ln>
        </p:spPr>
      </p:pic>
      <p:sp>
        <p:nvSpPr>
          <p:cNvPr id="675" name="Google Shape;675;p78"/>
          <p:cNvSpPr txBox="1"/>
          <p:nvPr>
            <p:ph idx="1" type="body"/>
          </p:nvPr>
        </p:nvSpPr>
        <p:spPr>
          <a:xfrm>
            <a:off x="800100" y="1600200"/>
            <a:ext cx="7543800" cy="1484400"/>
          </a:xfrm>
          <a:prstGeom prst="rect">
            <a:avLst/>
          </a:prstGeom>
        </p:spPr>
        <p:txBody>
          <a:bodyPr anchorCtr="0" anchor="t" bIns="91425" lIns="91425" spcFirstLastPara="1" rIns="91425" wrap="square" tIns="91425">
            <a:normAutofit/>
          </a:bodyPr>
          <a:lstStyle/>
          <a:p>
            <a:pPr indent="-279400" lvl="0" marL="342900" rtl="0" algn="l">
              <a:spcBef>
                <a:spcPts val="0"/>
              </a:spcBef>
              <a:spcAft>
                <a:spcPts val="0"/>
              </a:spcAft>
              <a:buSzPts val="1800"/>
              <a:buAutoNum type="arabicPeriod"/>
            </a:pPr>
            <a:r>
              <a:rPr lang="en-US" u="sng">
                <a:solidFill>
                  <a:schemeClr val="accent5"/>
                </a:solidFill>
                <a:hlinkClick r:id="rId4">
                  <a:extLst>
                    <a:ext uri="{A12FA001-AC4F-418D-AE19-62706E023703}">
                      <ahyp:hlinkClr val="tx"/>
                    </a:ext>
                  </a:extLst>
                </a:hlinkClick>
              </a:rPr>
              <a:t>https://codepen.io/vanwars/pen/wZyPLB?editors=1000</a:t>
            </a:r>
            <a:endParaRPr/>
          </a:p>
          <a:p>
            <a:pPr indent="-279400" lvl="0" marL="342900" rtl="0" algn="l">
              <a:spcBef>
                <a:spcPts val="0"/>
              </a:spcBef>
              <a:spcAft>
                <a:spcPts val="0"/>
              </a:spcAft>
              <a:buSzPts val="1800"/>
              <a:buAutoNum type="arabicPeriod"/>
            </a:pPr>
            <a:r>
              <a:rPr lang="en-US"/>
              <a:t>Enables icons to have font properties (so that you can color them and scale them easily)</a:t>
            </a:r>
            <a:endParaRPr/>
          </a:p>
        </p:txBody>
      </p:sp>
      <p:sp>
        <p:nvSpPr>
          <p:cNvPr id="676" name="Google Shape;676;p78"/>
          <p:cNvSpPr txBox="1"/>
          <p:nvPr>
            <p:ph idx="12" type="sldNum"/>
          </p:nvPr>
        </p:nvSpPr>
        <p:spPr>
          <a:xfrm>
            <a:off x="11296610" y="6217622"/>
            <a:ext cx="731700" cy="5247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0" name="Shape 680"/>
        <p:cNvGrpSpPr/>
        <p:nvPr/>
      </p:nvGrpSpPr>
      <p:grpSpPr>
        <a:xfrm>
          <a:off x="0" y="0"/>
          <a:ext cx="0" cy="0"/>
          <a:chOff x="0" y="0"/>
          <a:chExt cx="0" cy="0"/>
        </a:xfrm>
      </p:grpSpPr>
      <p:sp>
        <p:nvSpPr>
          <p:cNvPr id="681" name="Google Shape;681;p7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US"/>
              <a:t>Outline</a:t>
            </a:r>
            <a:endParaRPr/>
          </a:p>
        </p:txBody>
      </p:sp>
      <p:sp>
        <p:nvSpPr>
          <p:cNvPr id="682" name="Google Shape;682;p79"/>
          <p:cNvSpPr txBox="1"/>
          <p:nvPr>
            <p:ph idx="1" type="body"/>
          </p:nvPr>
        </p:nvSpPr>
        <p:spPr>
          <a:xfrm>
            <a:off x="311700" y="1152475"/>
            <a:ext cx="8520600" cy="36372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999999"/>
              </a:buClr>
              <a:buSzPts val="1800"/>
              <a:buAutoNum type="arabicPeriod"/>
            </a:pPr>
            <a:r>
              <a:rPr lang="en-US">
                <a:solidFill>
                  <a:srgbClr val="999999"/>
                </a:solidFill>
              </a:rPr>
              <a:t>Principles of composition</a:t>
            </a:r>
            <a:endParaRPr>
              <a:solidFill>
                <a:srgbClr val="999999"/>
              </a:solidFill>
            </a:endParaRPr>
          </a:p>
          <a:p>
            <a:pPr indent="-342900" lvl="0" marL="457200" rtl="0" algn="l">
              <a:spcBef>
                <a:spcPts val="0"/>
              </a:spcBef>
              <a:spcAft>
                <a:spcPts val="0"/>
              </a:spcAft>
              <a:buClr>
                <a:srgbClr val="999999"/>
              </a:buClr>
              <a:buSzPts val="1800"/>
              <a:buAutoNum type="arabicPeriod"/>
            </a:pPr>
            <a:r>
              <a:rPr lang="en-US">
                <a:solidFill>
                  <a:srgbClr val="999999"/>
                </a:solidFill>
              </a:rPr>
              <a:t>Color</a:t>
            </a:r>
            <a:endParaRPr>
              <a:solidFill>
                <a:srgbClr val="999999"/>
              </a:solidFill>
            </a:endParaRPr>
          </a:p>
          <a:p>
            <a:pPr indent="-342900" lvl="0" marL="457200" rtl="0" algn="l">
              <a:spcBef>
                <a:spcPts val="0"/>
              </a:spcBef>
              <a:spcAft>
                <a:spcPts val="0"/>
              </a:spcAft>
              <a:buClr>
                <a:srgbClr val="999999"/>
              </a:buClr>
              <a:buSzPts val="1800"/>
              <a:buAutoNum type="arabicPeriod"/>
            </a:pPr>
            <a:r>
              <a:rPr lang="en-US">
                <a:solidFill>
                  <a:srgbClr val="999999"/>
                </a:solidFill>
              </a:rPr>
              <a:t>Fonts and Typography</a:t>
            </a:r>
            <a:endParaRPr>
              <a:solidFill>
                <a:srgbClr val="999999"/>
              </a:solidFill>
            </a:endParaRPr>
          </a:p>
          <a:p>
            <a:pPr indent="-342900" lvl="0" marL="457200" rtl="0" algn="l">
              <a:spcBef>
                <a:spcPts val="0"/>
              </a:spcBef>
              <a:spcAft>
                <a:spcPts val="0"/>
              </a:spcAft>
              <a:buClr>
                <a:srgbClr val="674EA7"/>
              </a:buClr>
              <a:buSzPts val="1800"/>
              <a:buAutoNum type="arabicPeriod"/>
            </a:pPr>
            <a:r>
              <a:rPr b="1" lang="en-US">
                <a:solidFill>
                  <a:srgbClr val="674EA7"/>
                </a:solidFill>
              </a:rPr>
              <a:t>Branding</a:t>
            </a:r>
            <a:endParaRPr b="1">
              <a:solidFill>
                <a:srgbClr val="674EA7"/>
              </a:solidFill>
            </a:endParaRPr>
          </a:p>
        </p:txBody>
      </p:sp>
      <p:sp>
        <p:nvSpPr>
          <p:cNvPr id="683" name="Google Shape;683;p7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7" name="Shape 687"/>
        <p:cNvGrpSpPr/>
        <p:nvPr/>
      </p:nvGrpSpPr>
      <p:grpSpPr>
        <a:xfrm>
          <a:off x="0" y="0"/>
          <a:ext cx="0" cy="0"/>
          <a:chOff x="0" y="0"/>
          <a:chExt cx="0" cy="0"/>
        </a:xfrm>
      </p:grpSpPr>
      <p:graphicFrame>
        <p:nvGraphicFramePr>
          <p:cNvPr id="688" name="Google Shape;688;p80"/>
          <p:cNvGraphicFramePr/>
          <p:nvPr/>
        </p:nvGraphicFramePr>
        <p:xfrm>
          <a:off x="2432409" y="329906"/>
          <a:ext cx="3000000" cy="3000000"/>
        </p:xfrm>
        <a:graphic>
          <a:graphicData uri="http://schemas.openxmlformats.org/drawingml/2006/table">
            <a:tbl>
              <a:tblPr>
                <a:noFill/>
                <a:tableStyleId>{2942152C-B077-4C44-B961-DE09A5655815}</a:tableStyleId>
              </a:tblPr>
              <a:tblGrid>
                <a:gridCol w="1606650"/>
                <a:gridCol w="1684400"/>
                <a:gridCol w="1734875"/>
                <a:gridCol w="1920275"/>
              </a:tblGrid>
              <a:tr h="4813600">
                <a:tc>
                  <a:txBody>
                    <a:bodyPr/>
                    <a:lstStyle/>
                    <a:p>
                      <a:pPr indent="0" lvl="0" marL="0" rtl="0" algn="l">
                        <a:lnSpc>
                          <a:spcPct val="115000"/>
                        </a:lnSpc>
                        <a:spcBef>
                          <a:spcPts val="0"/>
                        </a:spcBef>
                        <a:spcAft>
                          <a:spcPts val="0"/>
                        </a:spcAft>
                        <a:buNone/>
                      </a:pPr>
                      <a:r>
                        <a:rPr lang="en-US" sz="1400">
                          <a:solidFill>
                            <a:srgbClr val="1E1E1E"/>
                          </a:solidFill>
                          <a:latin typeface="Open Sans"/>
                          <a:ea typeface="Open Sans"/>
                          <a:cs typeface="Open Sans"/>
                          <a:sym typeface="Open Sans"/>
                        </a:rPr>
                        <a:t>Abundance</a:t>
                      </a:r>
                      <a:endParaRPr sz="1400">
                        <a:solidFill>
                          <a:srgbClr val="1E1E1E"/>
                        </a:solidFill>
                        <a:latin typeface="Open Sans"/>
                        <a:ea typeface="Open Sans"/>
                        <a:cs typeface="Open Sans"/>
                        <a:sym typeface="Open Sans"/>
                      </a:endParaRPr>
                    </a:p>
                    <a:p>
                      <a:pPr indent="0" lvl="0" marL="0" rtl="0" algn="l">
                        <a:lnSpc>
                          <a:spcPct val="115000"/>
                        </a:lnSpc>
                        <a:spcBef>
                          <a:spcPts val="0"/>
                        </a:spcBef>
                        <a:spcAft>
                          <a:spcPts val="0"/>
                        </a:spcAft>
                        <a:buNone/>
                      </a:pPr>
                      <a:r>
                        <a:rPr lang="en-US" sz="1400">
                          <a:solidFill>
                            <a:srgbClr val="1E1E1E"/>
                          </a:solidFill>
                          <a:latin typeface="Open Sans"/>
                          <a:ea typeface="Open Sans"/>
                          <a:cs typeface="Open Sans"/>
                          <a:sym typeface="Open Sans"/>
                        </a:rPr>
                        <a:t>Acceptance</a:t>
                      </a:r>
                      <a:endParaRPr sz="1400">
                        <a:solidFill>
                          <a:srgbClr val="1E1E1E"/>
                        </a:solidFill>
                        <a:latin typeface="Open Sans"/>
                        <a:ea typeface="Open Sans"/>
                        <a:cs typeface="Open Sans"/>
                        <a:sym typeface="Open Sans"/>
                      </a:endParaRPr>
                    </a:p>
                    <a:p>
                      <a:pPr indent="0" lvl="0" marL="0" rtl="0" algn="l">
                        <a:lnSpc>
                          <a:spcPct val="115000"/>
                        </a:lnSpc>
                        <a:spcBef>
                          <a:spcPts val="0"/>
                        </a:spcBef>
                        <a:spcAft>
                          <a:spcPts val="0"/>
                        </a:spcAft>
                        <a:buNone/>
                      </a:pPr>
                      <a:r>
                        <a:rPr lang="en-US" sz="1400">
                          <a:solidFill>
                            <a:srgbClr val="1E1E1E"/>
                          </a:solidFill>
                          <a:latin typeface="Open Sans"/>
                          <a:ea typeface="Open Sans"/>
                          <a:cs typeface="Open Sans"/>
                          <a:sym typeface="Open Sans"/>
                        </a:rPr>
                        <a:t>Accountability</a:t>
                      </a:r>
                      <a:endParaRPr sz="1400">
                        <a:solidFill>
                          <a:srgbClr val="1E1E1E"/>
                        </a:solidFill>
                        <a:latin typeface="Open Sans"/>
                        <a:ea typeface="Open Sans"/>
                        <a:cs typeface="Open Sans"/>
                        <a:sym typeface="Open Sans"/>
                      </a:endParaRPr>
                    </a:p>
                    <a:p>
                      <a:pPr indent="0" lvl="0" marL="0" rtl="0" algn="l">
                        <a:lnSpc>
                          <a:spcPct val="115000"/>
                        </a:lnSpc>
                        <a:spcBef>
                          <a:spcPts val="0"/>
                        </a:spcBef>
                        <a:spcAft>
                          <a:spcPts val="0"/>
                        </a:spcAft>
                        <a:buNone/>
                      </a:pPr>
                      <a:r>
                        <a:rPr lang="en-US" sz="1400">
                          <a:solidFill>
                            <a:srgbClr val="1E1E1E"/>
                          </a:solidFill>
                          <a:latin typeface="Open Sans"/>
                          <a:ea typeface="Open Sans"/>
                          <a:cs typeface="Open Sans"/>
                          <a:sym typeface="Open Sans"/>
                        </a:rPr>
                        <a:t>Achievement</a:t>
                      </a:r>
                      <a:endParaRPr sz="1400">
                        <a:solidFill>
                          <a:srgbClr val="1E1E1E"/>
                        </a:solidFill>
                        <a:latin typeface="Open Sans"/>
                        <a:ea typeface="Open Sans"/>
                        <a:cs typeface="Open Sans"/>
                        <a:sym typeface="Open Sans"/>
                      </a:endParaRPr>
                    </a:p>
                    <a:p>
                      <a:pPr indent="0" lvl="0" marL="0" rtl="0" algn="l">
                        <a:lnSpc>
                          <a:spcPct val="115000"/>
                        </a:lnSpc>
                        <a:spcBef>
                          <a:spcPts val="0"/>
                        </a:spcBef>
                        <a:spcAft>
                          <a:spcPts val="0"/>
                        </a:spcAft>
                        <a:buNone/>
                      </a:pPr>
                      <a:r>
                        <a:rPr lang="en-US" sz="1400">
                          <a:solidFill>
                            <a:srgbClr val="1E1E1E"/>
                          </a:solidFill>
                          <a:latin typeface="Open Sans"/>
                          <a:ea typeface="Open Sans"/>
                          <a:cs typeface="Open Sans"/>
                          <a:sym typeface="Open Sans"/>
                        </a:rPr>
                        <a:t>Adventure</a:t>
                      </a:r>
                      <a:endParaRPr sz="1400">
                        <a:solidFill>
                          <a:srgbClr val="1E1E1E"/>
                        </a:solidFill>
                        <a:latin typeface="Open Sans"/>
                        <a:ea typeface="Open Sans"/>
                        <a:cs typeface="Open Sans"/>
                        <a:sym typeface="Open Sans"/>
                      </a:endParaRPr>
                    </a:p>
                    <a:p>
                      <a:pPr indent="0" lvl="0" marL="0" rtl="0" algn="l">
                        <a:lnSpc>
                          <a:spcPct val="115000"/>
                        </a:lnSpc>
                        <a:spcBef>
                          <a:spcPts val="0"/>
                        </a:spcBef>
                        <a:spcAft>
                          <a:spcPts val="0"/>
                        </a:spcAft>
                        <a:buNone/>
                      </a:pPr>
                      <a:r>
                        <a:rPr lang="en-US" sz="1400">
                          <a:solidFill>
                            <a:srgbClr val="1E1E1E"/>
                          </a:solidFill>
                          <a:latin typeface="Open Sans"/>
                          <a:ea typeface="Open Sans"/>
                          <a:cs typeface="Open Sans"/>
                          <a:sym typeface="Open Sans"/>
                        </a:rPr>
                        <a:t>Advocacy</a:t>
                      </a:r>
                      <a:endParaRPr sz="1400">
                        <a:solidFill>
                          <a:srgbClr val="1E1E1E"/>
                        </a:solidFill>
                        <a:latin typeface="Open Sans"/>
                        <a:ea typeface="Open Sans"/>
                        <a:cs typeface="Open Sans"/>
                        <a:sym typeface="Open Sans"/>
                      </a:endParaRPr>
                    </a:p>
                    <a:p>
                      <a:pPr indent="0" lvl="0" marL="0" rtl="0" algn="l">
                        <a:lnSpc>
                          <a:spcPct val="115000"/>
                        </a:lnSpc>
                        <a:spcBef>
                          <a:spcPts val="0"/>
                        </a:spcBef>
                        <a:spcAft>
                          <a:spcPts val="0"/>
                        </a:spcAft>
                        <a:buNone/>
                      </a:pPr>
                      <a:r>
                        <a:rPr lang="en-US" sz="1400">
                          <a:solidFill>
                            <a:srgbClr val="1E1E1E"/>
                          </a:solidFill>
                          <a:latin typeface="Open Sans"/>
                          <a:ea typeface="Open Sans"/>
                          <a:cs typeface="Open Sans"/>
                          <a:sym typeface="Open Sans"/>
                        </a:rPr>
                        <a:t>Ambition</a:t>
                      </a:r>
                      <a:endParaRPr sz="1400">
                        <a:solidFill>
                          <a:srgbClr val="1E1E1E"/>
                        </a:solidFill>
                        <a:latin typeface="Open Sans"/>
                        <a:ea typeface="Open Sans"/>
                        <a:cs typeface="Open Sans"/>
                        <a:sym typeface="Open Sans"/>
                      </a:endParaRPr>
                    </a:p>
                    <a:p>
                      <a:pPr indent="0" lvl="0" marL="0" rtl="0" algn="l">
                        <a:lnSpc>
                          <a:spcPct val="115000"/>
                        </a:lnSpc>
                        <a:spcBef>
                          <a:spcPts val="0"/>
                        </a:spcBef>
                        <a:spcAft>
                          <a:spcPts val="0"/>
                        </a:spcAft>
                        <a:buNone/>
                      </a:pPr>
                      <a:r>
                        <a:rPr lang="en-US" sz="1400">
                          <a:solidFill>
                            <a:srgbClr val="1E1E1E"/>
                          </a:solidFill>
                          <a:latin typeface="Open Sans"/>
                          <a:ea typeface="Open Sans"/>
                          <a:cs typeface="Open Sans"/>
                          <a:sym typeface="Open Sans"/>
                        </a:rPr>
                        <a:t>Appreciation</a:t>
                      </a:r>
                      <a:endParaRPr sz="1400">
                        <a:solidFill>
                          <a:srgbClr val="1E1E1E"/>
                        </a:solidFill>
                        <a:latin typeface="Open Sans"/>
                        <a:ea typeface="Open Sans"/>
                        <a:cs typeface="Open Sans"/>
                        <a:sym typeface="Open Sans"/>
                      </a:endParaRPr>
                    </a:p>
                    <a:p>
                      <a:pPr indent="0" lvl="0" marL="0" rtl="0" algn="l">
                        <a:lnSpc>
                          <a:spcPct val="115000"/>
                        </a:lnSpc>
                        <a:spcBef>
                          <a:spcPts val="0"/>
                        </a:spcBef>
                        <a:spcAft>
                          <a:spcPts val="0"/>
                        </a:spcAft>
                        <a:buNone/>
                      </a:pPr>
                      <a:r>
                        <a:rPr lang="en-US" sz="1400">
                          <a:solidFill>
                            <a:srgbClr val="1E1E1E"/>
                          </a:solidFill>
                          <a:latin typeface="Open Sans"/>
                          <a:ea typeface="Open Sans"/>
                          <a:cs typeface="Open Sans"/>
                          <a:sym typeface="Open Sans"/>
                        </a:rPr>
                        <a:t>Attractiveness</a:t>
                      </a:r>
                      <a:endParaRPr sz="1400">
                        <a:solidFill>
                          <a:srgbClr val="1E1E1E"/>
                        </a:solidFill>
                        <a:latin typeface="Open Sans"/>
                        <a:ea typeface="Open Sans"/>
                        <a:cs typeface="Open Sans"/>
                        <a:sym typeface="Open Sans"/>
                      </a:endParaRPr>
                    </a:p>
                    <a:p>
                      <a:pPr indent="0" lvl="0" marL="0" rtl="0" algn="l">
                        <a:lnSpc>
                          <a:spcPct val="115000"/>
                        </a:lnSpc>
                        <a:spcBef>
                          <a:spcPts val="0"/>
                        </a:spcBef>
                        <a:spcAft>
                          <a:spcPts val="0"/>
                        </a:spcAft>
                        <a:buNone/>
                      </a:pPr>
                      <a:r>
                        <a:rPr lang="en-US" sz="1400">
                          <a:solidFill>
                            <a:srgbClr val="1E1E1E"/>
                          </a:solidFill>
                          <a:latin typeface="Open Sans"/>
                          <a:ea typeface="Open Sans"/>
                          <a:cs typeface="Open Sans"/>
                          <a:sym typeface="Open Sans"/>
                        </a:rPr>
                        <a:t>Authenticity</a:t>
                      </a:r>
                      <a:endParaRPr sz="1400">
                        <a:solidFill>
                          <a:srgbClr val="1E1E1E"/>
                        </a:solidFill>
                        <a:latin typeface="Open Sans"/>
                        <a:ea typeface="Open Sans"/>
                        <a:cs typeface="Open Sans"/>
                        <a:sym typeface="Open Sans"/>
                      </a:endParaRPr>
                    </a:p>
                    <a:p>
                      <a:pPr indent="0" lvl="0" marL="0" rtl="0" algn="l">
                        <a:lnSpc>
                          <a:spcPct val="115000"/>
                        </a:lnSpc>
                        <a:spcBef>
                          <a:spcPts val="0"/>
                        </a:spcBef>
                        <a:spcAft>
                          <a:spcPts val="0"/>
                        </a:spcAft>
                        <a:buNone/>
                      </a:pPr>
                      <a:r>
                        <a:rPr lang="en-US" sz="1400">
                          <a:solidFill>
                            <a:srgbClr val="1E1E1E"/>
                          </a:solidFill>
                          <a:latin typeface="Open Sans"/>
                          <a:ea typeface="Open Sans"/>
                          <a:cs typeface="Open Sans"/>
                          <a:sym typeface="Open Sans"/>
                        </a:rPr>
                        <a:t>Autonomy</a:t>
                      </a:r>
                      <a:endParaRPr sz="1400">
                        <a:solidFill>
                          <a:srgbClr val="1E1E1E"/>
                        </a:solidFill>
                        <a:latin typeface="Open Sans"/>
                        <a:ea typeface="Open Sans"/>
                        <a:cs typeface="Open Sans"/>
                        <a:sym typeface="Open Sans"/>
                      </a:endParaRPr>
                    </a:p>
                    <a:p>
                      <a:pPr indent="0" lvl="0" marL="0" rtl="0" algn="l">
                        <a:lnSpc>
                          <a:spcPct val="115000"/>
                        </a:lnSpc>
                        <a:spcBef>
                          <a:spcPts val="0"/>
                        </a:spcBef>
                        <a:spcAft>
                          <a:spcPts val="0"/>
                        </a:spcAft>
                        <a:buNone/>
                      </a:pPr>
                      <a:r>
                        <a:rPr lang="en-US" sz="1400">
                          <a:solidFill>
                            <a:srgbClr val="1E1E1E"/>
                          </a:solidFill>
                          <a:latin typeface="Open Sans"/>
                          <a:ea typeface="Open Sans"/>
                          <a:cs typeface="Open Sans"/>
                          <a:sym typeface="Open Sans"/>
                        </a:rPr>
                        <a:t>Balance</a:t>
                      </a:r>
                      <a:endParaRPr sz="1400">
                        <a:solidFill>
                          <a:srgbClr val="1E1E1E"/>
                        </a:solidFill>
                        <a:latin typeface="Open Sans"/>
                        <a:ea typeface="Open Sans"/>
                        <a:cs typeface="Open Sans"/>
                        <a:sym typeface="Open Sans"/>
                      </a:endParaRPr>
                    </a:p>
                    <a:p>
                      <a:pPr indent="0" lvl="0" marL="0" rtl="0" algn="l">
                        <a:lnSpc>
                          <a:spcPct val="115000"/>
                        </a:lnSpc>
                        <a:spcBef>
                          <a:spcPts val="0"/>
                        </a:spcBef>
                        <a:spcAft>
                          <a:spcPts val="0"/>
                        </a:spcAft>
                        <a:buNone/>
                      </a:pPr>
                      <a:r>
                        <a:rPr lang="en-US" sz="1400">
                          <a:solidFill>
                            <a:srgbClr val="1E1E1E"/>
                          </a:solidFill>
                          <a:latin typeface="Open Sans"/>
                          <a:ea typeface="Open Sans"/>
                          <a:cs typeface="Open Sans"/>
                          <a:sym typeface="Open Sans"/>
                        </a:rPr>
                        <a:t>Being the Best</a:t>
                      </a:r>
                      <a:endParaRPr sz="1400">
                        <a:solidFill>
                          <a:srgbClr val="1E1E1E"/>
                        </a:solidFill>
                        <a:latin typeface="Open Sans"/>
                        <a:ea typeface="Open Sans"/>
                        <a:cs typeface="Open Sans"/>
                        <a:sym typeface="Open Sans"/>
                      </a:endParaRPr>
                    </a:p>
                    <a:p>
                      <a:pPr indent="0" lvl="0" marL="0" rtl="0" algn="l">
                        <a:lnSpc>
                          <a:spcPct val="115000"/>
                        </a:lnSpc>
                        <a:spcBef>
                          <a:spcPts val="0"/>
                        </a:spcBef>
                        <a:spcAft>
                          <a:spcPts val="0"/>
                        </a:spcAft>
                        <a:buNone/>
                      </a:pPr>
                      <a:r>
                        <a:rPr lang="en-US" sz="1400">
                          <a:solidFill>
                            <a:srgbClr val="1E1E1E"/>
                          </a:solidFill>
                          <a:latin typeface="Open Sans"/>
                          <a:ea typeface="Open Sans"/>
                          <a:cs typeface="Open Sans"/>
                          <a:sym typeface="Open Sans"/>
                        </a:rPr>
                        <a:t>Benevolence</a:t>
                      </a:r>
                      <a:endParaRPr sz="1400">
                        <a:solidFill>
                          <a:srgbClr val="1E1E1E"/>
                        </a:solidFill>
                        <a:latin typeface="Open Sans"/>
                        <a:ea typeface="Open Sans"/>
                        <a:cs typeface="Open Sans"/>
                        <a:sym typeface="Open Sans"/>
                      </a:endParaRPr>
                    </a:p>
                    <a:p>
                      <a:pPr indent="0" lvl="0" marL="0" rtl="0" algn="l">
                        <a:lnSpc>
                          <a:spcPct val="115000"/>
                        </a:lnSpc>
                        <a:spcBef>
                          <a:spcPts val="0"/>
                        </a:spcBef>
                        <a:spcAft>
                          <a:spcPts val="0"/>
                        </a:spcAft>
                        <a:buNone/>
                      </a:pPr>
                      <a:r>
                        <a:rPr lang="en-US" sz="1400">
                          <a:solidFill>
                            <a:srgbClr val="1E1E1E"/>
                          </a:solidFill>
                          <a:latin typeface="Open Sans"/>
                          <a:ea typeface="Open Sans"/>
                          <a:cs typeface="Open Sans"/>
                          <a:sym typeface="Open Sans"/>
                        </a:rPr>
                        <a:t>Boldness</a:t>
                      </a:r>
                      <a:endParaRPr sz="1400">
                        <a:solidFill>
                          <a:srgbClr val="1E1E1E"/>
                        </a:solidFill>
                        <a:latin typeface="Open Sans"/>
                        <a:ea typeface="Open Sans"/>
                        <a:cs typeface="Open Sans"/>
                        <a:sym typeface="Open Sans"/>
                      </a:endParaRPr>
                    </a:p>
                    <a:p>
                      <a:pPr indent="0" lvl="0" marL="0" rtl="0" algn="l">
                        <a:lnSpc>
                          <a:spcPct val="115000"/>
                        </a:lnSpc>
                        <a:spcBef>
                          <a:spcPts val="0"/>
                        </a:spcBef>
                        <a:spcAft>
                          <a:spcPts val="0"/>
                        </a:spcAft>
                        <a:buNone/>
                      </a:pPr>
                      <a:r>
                        <a:rPr lang="en-US" sz="1400">
                          <a:solidFill>
                            <a:srgbClr val="1E1E1E"/>
                          </a:solidFill>
                          <a:latin typeface="Open Sans"/>
                          <a:ea typeface="Open Sans"/>
                          <a:cs typeface="Open Sans"/>
                          <a:sym typeface="Open Sans"/>
                        </a:rPr>
                        <a:t>Brilliance</a:t>
                      </a:r>
                      <a:endParaRPr sz="1400">
                        <a:solidFill>
                          <a:srgbClr val="1E1E1E"/>
                        </a:solidFill>
                        <a:latin typeface="Open Sans"/>
                        <a:ea typeface="Open Sans"/>
                        <a:cs typeface="Open Sans"/>
                        <a:sym typeface="Open Sans"/>
                      </a:endParaRPr>
                    </a:p>
                    <a:p>
                      <a:pPr indent="0" lvl="0" marL="0" rtl="0" algn="l">
                        <a:lnSpc>
                          <a:spcPct val="115000"/>
                        </a:lnSpc>
                        <a:spcBef>
                          <a:spcPts val="0"/>
                        </a:spcBef>
                        <a:spcAft>
                          <a:spcPts val="0"/>
                        </a:spcAft>
                        <a:buNone/>
                      </a:pPr>
                      <a:r>
                        <a:rPr lang="en-US" sz="1400">
                          <a:solidFill>
                            <a:srgbClr val="1E1E1E"/>
                          </a:solidFill>
                          <a:latin typeface="Open Sans"/>
                          <a:ea typeface="Open Sans"/>
                          <a:cs typeface="Open Sans"/>
                          <a:sym typeface="Open Sans"/>
                        </a:rPr>
                        <a:t>Calmness</a:t>
                      </a:r>
                      <a:endParaRPr sz="1400">
                        <a:solidFill>
                          <a:srgbClr val="1E1E1E"/>
                        </a:solidFill>
                        <a:latin typeface="Open Sans"/>
                        <a:ea typeface="Open Sans"/>
                        <a:cs typeface="Open Sans"/>
                        <a:sym typeface="Open Sans"/>
                      </a:endParaRPr>
                    </a:p>
                    <a:p>
                      <a:pPr indent="0" lvl="0" marL="0" rtl="0" algn="l">
                        <a:lnSpc>
                          <a:spcPct val="115000"/>
                        </a:lnSpc>
                        <a:spcBef>
                          <a:spcPts val="0"/>
                        </a:spcBef>
                        <a:spcAft>
                          <a:spcPts val="0"/>
                        </a:spcAft>
                        <a:buNone/>
                      </a:pPr>
                      <a:r>
                        <a:rPr lang="en-US" sz="1400">
                          <a:solidFill>
                            <a:srgbClr val="1E1E1E"/>
                          </a:solidFill>
                          <a:latin typeface="Open Sans"/>
                          <a:ea typeface="Open Sans"/>
                          <a:cs typeface="Open Sans"/>
                          <a:sym typeface="Open Sans"/>
                        </a:rPr>
                        <a:t>Caring</a:t>
                      </a:r>
                      <a:endParaRPr sz="1400">
                        <a:solidFill>
                          <a:srgbClr val="1E1E1E"/>
                        </a:solidFill>
                        <a:latin typeface="Open Sans"/>
                        <a:ea typeface="Open Sans"/>
                        <a:cs typeface="Open Sans"/>
                        <a:sym typeface="Open Sans"/>
                      </a:endParaRPr>
                    </a:p>
                    <a:p>
                      <a:pPr indent="0" lvl="0" marL="0" rtl="0" algn="l">
                        <a:lnSpc>
                          <a:spcPct val="115000"/>
                        </a:lnSpc>
                        <a:spcBef>
                          <a:spcPts val="0"/>
                        </a:spcBef>
                        <a:spcAft>
                          <a:spcPts val="0"/>
                        </a:spcAft>
                        <a:buNone/>
                      </a:pPr>
                      <a:r>
                        <a:rPr lang="en-US" sz="1400">
                          <a:solidFill>
                            <a:srgbClr val="1E1E1E"/>
                          </a:solidFill>
                          <a:latin typeface="Open Sans"/>
                          <a:ea typeface="Open Sans"/>
                          <a:cs typeface="Open Sans"/>
                          <a:sym typeface="Open Sans"/>
                        </a:rPr>
                        <a:t>Challenge</a:t>
                      </a:r>
                      <a:endParaRPr sz="1400">
                        <a:solidFill>
                          <a:srgbClr val="1E1E1E"/>
                        </a:solidFill>
                        <a:latin typeface="Open Sans"/>
                        <a:ea typeface="Open Sans"/>
                        <a:cs typeface="Open Sans"/>
                        <a:sym typeface="Open Sans"/>
                      </a:endParaRPr>
                    </a:p>
                  </a:txBody>
                  <a:tcPr marT="0" marB="0" marR="0" marL="0">
                    <a:lnL cap="flat" cmpd="sng">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a:solidFill>
                        <a:srgbClr val="000000"/>
                      </a:solidFill>
                      <a:prstDash val="solid"/>
                      <a:round/>
                      <a:headEnd len="sm" w="sm" type="none"/>
                      <a:tailEnd len="sm" w="sm" type="none"/>
                    </a:lnT>
                    <a:lnB cap="flat" cmpd="sng">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400">
                          <a:solidFill>
                            <a:srgbClr val="1E1E1E"/>
                          </a:solidFill>
                          <a:latin typeface="Open Sans"/>
                          <a:ea typeface="Open Sans"/>
                          <a:cs typeface="Open Sans"/>
                          <a:sym typeface="Open Sans"/>
                        </a:rPr>
                        <a:t>Daring</a:t>
                      </a:r>
                      <a:endParaRPr sz="1400">
                        <a:solidFill>
                          <a:srgbClr val="1E1E1E"/>
                        </a:solidFill>
                        <a:latin typeface="Open Sans"/>
                        <a:ea typeface="Open Sans"/>
                        <a:cs typeface="Open Sans"/>
                        <a:sym typeface="Open Sans"/>
                      </a:endParaRPr>
                    </a:p>
                    <a:p>
                      <a:pPr indent="0" lvl="0" marL="0" rtl="0" algn="l">
                        <a:lnSpc>
                          <a:spcPct val="115000"/>
                        </a:lnSpc>
                        <a:spcBef>
                          <a:spcPts val="0"/>
                        </a:spcBef>
                        <a:spcAft>
                          <a:spcPts val="0"/>
                        </a:spcAft>
                        <a:buNone/>
                      </a:pPr>
                      <a:r>
                        <a:rPr lang="en-US" sz="1400">
                          <a:solidFill>
                            <a:srgbClr val="1E1E1E"/>
                          </a:solidFill>
                          <a:latin typeface="Open Sans"/>
                          <a:ea typeface="Open Sans"/>
                          <a:cs typeface="Open Sans"/>
                          <a:sym typeface="Open Sans"/>
                        </a:rPr>
                        <a:t>Decisiveness</a:t>
                      </a:r>
                      <a:endParaRPr sz="1400">
                        <a:solidFill>
                          <a:srgbClr val="1E1E1E"/>
                        </a:solidFill>
                        <a:latin typeface="Open Sans"/>
                        <a:ea typeface="Open Sans"/>
                        <a:cs typeface="Open Sans"/>
                        <a:sym typeface="Open Sans"/>
                      </a:endParaRPr>
                    </a:p>
                    <a:p>
                      <a:pPr indent="0" lvl="0" marL="0" rtl="0" algn="l">
                        <a:lnSpc>
                          <a:spcPct val="115000"/>
                        </a:lnSpc>
                        <a:spcBef>
                          <a:spcPts val="0"/>
                        </a:spcBef>
                        <a:spcAft>
                          <a:spcPts val="0"/>
                        </a:spcAft>
                        <a:buNone/>
                      </a:pPr>
                      <a:r>
                        <a:rPr lang="en-US" sz="1400">
                          <a:solidFill>
                            <a:srgbClr val="1E1E1E"/>
                          </a:solidFill>
                          <a:latin typeface="Open Sans"/>
                          <a:ea typeface="Open Sans"/>
                          <a:cs typeface="Open Sans"/>
                          <a:sym typeface="Open Sans"/>
                        </a:rPr>
                        <a:t>Dedication</a:t>
                      </a:r>
                      <a:endParaRPr sz="1400">
                        <a:solidFill>
                          <a:srgbClr val="1E1E1E"/>
                        </a:solidFill>
                        <a:latin typeface="Open Sans"/>
                        <a:ea typeface="Open Sans"/>
                        <a:cs typeface="Open Sans"/>
                        <a:sym typeface="Open Sans"/>
                      </a:endParaRPr>
                    </a:p>
                    <a:p>
                      <a:pPr indent="0" lvl="0" marL="0" rtl="0" algn="l">
                        <a:lnSpc>
                          <a:spcPct val="115000"/>
                        </a:lnSpc>
                        <a:spcBef>
                          <a:spcPts val="0"/>
                        </a:spcBef>
                        <a:spcAft>
                          <a:spcPts val="0"/>
                        </a:spcAft>
                        <a:buNone/>
                      </a:pPr>
                      <a:r>
                        <a:rPr lang="en-US" sz="1400">
                          <a:solidFill>
                            <a:srgbClr val="1E1E1E"/>
                          </a:solidFill>
                          <a:latin typeface="Open Sans"/>
                          <a:ea typeface="Open Sans"/>
                          <a:cs typeface="Open Sans"/>
                          <a:sym typeface="Open Sans"/>
                        </a:rPr>
                        <a:t>Dependability</a:t>
                      </a:r>
                      <a:endParaRPr sz="1400">
                        <a:solidFill>
                          <a:srgbClr val="1E1E1E"/>
                        </a:solidFill>
                        <a:latin typeface="Open Sans"/>
                        <a:ea typeface="Open Sans"/>
                        <a:cs typeface="Open Sans"/>
                        <a:sym typeface="Open Sans"/>
                      </a:endParaRPr>
                    </a:p>
                    <a:p>
                      <a:pPr indent="0" lvl="0" marL="0" rtl="0" algn="l">
                        <a:lnSpc>
                          <a:spcPct val="115000"/>
                        </a:lnSpc>
                        <a:spcBef>
                          <a:spcPts val="0"/>
                        </a:spcBef>
                        <a:spcAft>
                          <a:spcPts val="0"/>
                        </a:spcAft>
                        <a:buNone/>
                      </a:pPr>
                      <a:r>
                        <a:rPr lang="en-US" sz="1400">
                          <a:solidFill>
                            <a:srgbClr val="1E1E1E"/>
                          </a:solidFill>
                          <a:latin typeface="Open Sans"/>
                          <a:ea typeface="Open Sans"/>
                          <a:cs typeface="Open Sans"/>
                          <a:sym typeface="Open Sans"/>
                        </a:rPr>
                        <a:t>Diversity</a:t>
                      </a:r>
                      <a:endParaRPr sz="1400">
                        <a:solidFill>
                          <a:srgbClr val="1E1E1E"/>
                        </a:solidFill>
                        <a:latin typeface="Open Sans"/>
                        <a:ea typeface="Open Sans"/>
                        <a:cs typeface="Open Sans"/>
                        <a:sym typeface="Open Sans"/>
                      </a:endParaRPr>
                    </a:p>
                    <a:p>
                      <a:pPr indent="0" lvl="0" marL="0" rtl="0" algn="l">
                        <a:lnSpc>
                          <a:spcPct val="115000"/>
                        </a:lnSpc>
                        <a:spcBef>
                          <a:spcPts val="0"/>
                        </a:spcBef>
                        <a:spcAft>
                          <a:spcPts val="0"/>
                        </a:spcAft>
                        <a:buNone/>
                      </a:pPr>
                      <a:r>
                        <a:rPr lang="en-US" sz="1400">
                          <a:solidFill>
                            <a:srgbClr val="1E1E1E"/>
                          </a:solidFill>
                          <a:latin typeface="Open Sans"/>
                          <a:ea typeface="Open Sans"/>
                          <a:cs typeface="Open Sans"/>
                          <a:sym typeface="Open Sans"/>
                        </a:rPr>
                        <a:t>Empathy</a:t>
                      </a:r>
                      <a:endParaRPr sz="1400">
                        <a:solidFill>
                          <a:srgbClr val="1E1E1E"/>
                        </a:solidFill>
                        <a:latin typeface="Open Sans"/>
                        <a:ea typeface="Open Sans"/>
                        <a:cs typeface="Open Sans"/>
                        <a:sym typeface="Open Sans"/>
                      </a:endParaRPr>
                    </a:p>
                    <a:p>
                      <a:pPr indent="0" lvl="0" marL="0" rtl="0" algn="l">
                        <a:lnSpc>
                          <a:spcPct val="115000"/>
                        </a:lnSpc>
                        <a:spcBef>
                          <a:spcPts val="0"/>
                        </a:spcBef>
                        <a:spcAft>
                          <a:spcPts val="0"/>
                        </a:spcAft>
                        <a:buNone/>
                      </a:pPr>
                      <a:r>
                        <a:rPr lang="en-US" sz="1400">
                          <a:solidFill>
                            <a:srgbClr val="1E1E1E"/>
                          </a:solidFill>
                          <a:latin typeface="Open Sans"/>
                          <a:ea typeface="Open Sans"/>
                          <a:cs typeface="Open Sans"/>
                          <a:sym typeface="Open Sans"/>
                        </a:rPr>
                        <a:t>Encouragement</a:t>
                      </a:r>
                      <a:endParaRPr sz="1400">
                        <a:solidFill>
                          <a:srgbClr val="1E1E1E"/>
                        </a:solidFill>
                        <a:latin typeface="Open Sans"/>
                        <a:ea typeface="Open Sans"/>
                        <a:cs typeface="Open Sans"/>
                        <a:sym typeface="Open Sans"/>
                      </a:endParaRPr>
                    </a:p>
                    <a:p>
                      <a:pPr indent="0" lvl="0" marL="0" rtl="0" algn="l">
                        <a:lnSpc>
                          <a:spcPct val="115000"/>
                        </a:lnSpc>
                        <a:spcBef>
                          <a:spcPts val="0"/>
                        </a:spcBef>
                        <a:spcAft>
                          <a:spcPts val="0"/>
                        </a:spcAft>
                        <a:buNone/>
                      </a:pPr>
                      <a:r>
                        <a:rPr lang="en-US" sz="1400">
                          <a:solidFill>
                            <a:srgbClr val="1E1E1E"/>
                          </a:solidFill>
                          <a:latin typeface="Open Sans"/>
                          <a:ea typeface="Open Sans"/>
                          <a:cs typeface="Open Sans"/>
                          <a:sym typeface="Open Sans"/>
                        </a:rPr>
                        <a:t>Enthusiasm</a:t>
                      </a:r>
                      <a:endParaRPr sz="1400">
                        <a:solidFill>
                          <a:srgbClr val="1E1E1E"/>
                        </a:solidFill>
                        <a:latin typeface="Open Sans"/>
                        <a:ea typeface="Open Sans"/>
                        <a:cs typeface="Open Sans"/>
                        <a:sym typeface="Open Sans"/>
                      </a:endParaRPr>
                    </a:p>
                    <a:p>
                      <a:pPr indent="0" lvl="0" marL="0" rtl="0" algn="l">
                        <a:lnSpc>
                          <a:spcPct val="115000"/>
                        </a:lnSpc>
                        <a:spcBef>
                          <a:spcPts val="0"/>
                        </a:spcBef>
                        <a:spcAft>
                          <a:spcPts val="0"/>
                        </a:spcAft>
                        <a:buNone/>
                      </a:pPr>
                      <a:r>
                        <a:rPr lang="en-US" sz="1400">
                          <a:solidFill>
                            <a:srgbClr val="1E1E1E"/>
                          </a:solidFill>
                          <a:latin typeface="Open Sans"/>
                          <a:ea typeface="Open Sans"/>
                          <a:cs typeface="Open Sans"/>
                          <a:sym typeface="Open Sans"/>
                        </a:rPr>
                        <a:t>Ethics</a:t>
                      </a:r>
                      <a:endParaRPr sz="1400">
                        <a:solidFill>
                          <a:srgbClr val="1E1E1E"/>
                        </a:solidFill>
                        <a:latin typeface="Open Sans"/>
                        <a:ea typeface="Open Sans"/>
                        <a:cs typeface="Open Sans"/>
                        <a:sym typeface="Open Sans"/>
                      </a:endParaRPr>
                    </a:p>
                    <a:p>
                      <a:pPr indent="0" lvl="0" marL="0" rtl="0" algn="l">
                        <a:lnSpc>
                          <a:spcPct val="115000"/>
                        </a:lnSpc>
                        <a:spcBef>
                          <a:spcPts val="0"/>
                        </a:spcBef>
                        <a:spcAft>
                          <a:spcPts val="0"/>
                        </a:spcAft>
                        <a:buNone/>
                      </a:pPr>
                      <a:r>
                        <a:rPr lang="en-US" sz="1400">
                          <a:solidFill>
                            <a:srgbClr val="1E1E1E"/>
                          </a:solidFill>
                          <a:latin typeface="Open Sans"/>
                          <a:ea typeface="Open Sans"/>
                          <a:cs typeface="Open Sans"/>
                          <a:sym typeface="Open Sans"/>
                        </a:rPr>
                        <a:t>Excellence</a:t>
                      </a:r>
                      <a:endParaRPr sz="1400">
                        <a:solidFill>
                          <a:srgbClr val="1E1E1E"/>
                        </a:solidFill>
                        <a:latin typeface="Open Sans"/>
                        <a:ea typeface="Open Sans"/>
                        <a:cs typeface="Open Sans"/>
                        <a:sym typeface="Open Sans"/>
                      </a:endParaRPr>
                    </a:p>
                    <a:p>
                      <a:pPr indent="0" lvl="0" marL="0" rtl="0" algn="l">
                        <a:lnSpc>
                          <a:spcPct val="115000"/>
                        </a:lnSpc>
                        <a:spcBef>
                          <a:spcPts val="0"/>
                        </a:spcBef>
                        <a:spcAft>
                          <a:spcPts val="0"/>
                        </a:spcAft>
                        <a:buNone/>
                      </a:pPr>
                      <a:r>
                        <a:rPr lang="en-US" sz="1400">
                          <a:solidFill>
                            <a:srgbClr val="1E1E1E"/>
                          </a:solidFill>
                          <a:latin typeface="Open Sans"/>
                          <a:ea typeface="Open Sans"/>
                          <a:cs typeface="Open Sans"/>
                          <a:sym typeface="Open Sans"/>
                        </a:rPr>
                        <a:t>Expressiveness</a:t>
                      </a:r>
                      <a:endParaRPr sz="1400">
                        <a:solidFill>
                          <a:srgbClr val="1E1E1E"/>
                        </a:solidFill>
                        <a:latin typeface="Open Sans"/>
                        <a:ea typeface="Open Sans"/>
                        <a:cs typeface="Open Sans"/>
                        <a:sym typeface="Open Sans"/>
                      </a:endParaRPr>
                    </a:p>
                    <a:p>
                      <a:pPr indent="0" lvl="0" marL="0" rtl="0" algn="l">
                        <a:lnSpc>
                          <a:spcPct val="115000"/>
                        </a:lnSpc>
                        <a:spcBef>
                          <a:spcPts val="0"/>
                        </a:spcBef>
                        <a:spcAft>
                          <a:spcPts val="0"/>
                        </a:spcAft>
                        <a:buNone/>
                      </a:pPr>
                      <a:r>
                        <a:rPr lang="en-US" sz="1400">
                          <a:solidFill>
                            <a:srgbClr val="1E1E1E"/>
                          </a:solidFill>
                          <a:latin typeface="Open Sans"/>
                          <a:ea typeface="Open Sans"/>
                          <a:cs typeface="Open Sans"/>
                          <a:sym typeface="Open Sans"/>
                        </a:rPr>
                        <a:t>Fairness</a:t>
                      </a:r>
                      <a:endParaRPr sz="1400">
                        <a:solidFill>
                          <a:srgbClr val="1E1E1E"/>
                        </a:solidFill>
                        <a:latin typeface="Open Sans"/>
                        <a:ea typeface="Open Sans"/>
                        <a:cs typeface="Open Sans"/>
                        <a:sym typeface="Open Sans"/>
                      </a:endParaRPr>
                    </a:p>
                    <a:p>
                      <a:pPr indent="0" lvl="0" marL="0" rtl="0" algn="l">
                        <a:lnSpc>
                          <a:spcPct val="115000"/>
                        </a:lnSpc>
                        <a:spcBef>
                          <a:spcPts val="0"/>
                        </a:spcBef>
                        <a:spcAft>
                          <a:spcPts val="0"/>
                        </a:spcAft>
                        <a:buNone/>
                      </a:pPr>
                      <a:r>
                        <a:rPr lang="en-US" sz="1400">
                          <a:solidFill>
                            <a:srgbClr val="1E1E1E"/>
                          </a:solidFill>
                          <a:latin typeface="Open Sans"/>
                          <a:ea typeface="Open Sans"/>
                          <a:cs typeface="Open Sans"/>
                          <a:sym typeface="Open Sans"/>
                        </a:rPr>
                        <a:t>Family</a:t>
                      </a:r>
                      <a:endParaRPr sz="1400">
                        <a:solidFill>
                          <a:srgbClr val="1E1E1E"/>
                        </a:solidFill>
                        <a:latin typeface="Open Sans"/>
                        <a:ea typeface="Open Sans"/>
                        <a:cs typeface="Open Sans"/>
                        <a:sym typeface="Open Sans"/>
                      </a:endParaRPr>
                    </a:p>
                    <a:p>
                      <a:pPr indent="0" lvl="0" marL="0" rtl="0" algn="l">
                        <a:lnSpc>
                          <a:spcPct val="115000"/>
                        </a:lnSpc>
                        <a:spcBef>
                          <a:spcPts val="0"/>
                        </a:spcBef>
                        <a:spcAft>
                          <a:spcPts val="0"/>
                        </a:spcAft>
                        <a:buNone/>
                      </a:pPr>
                      <a:r>
                        <a:rPr lang="en-US" sz="1400">
                          <a:solidFill>
                            <a:srgbClr val="1E1E1E"/>
                          </a:solidFill>
                          <a:latin typeface="Open Sans"/>
                          <a:ea typeface="Open Sans"/>
                          <a:cs typeface="Open Sans"/>
                          <a:sym typeface="Open Sans"/>
                        </a:rPr>
                        <a:t>Friendships</a:t>
                      </a:r>
                      <a:endParaRPr sz="1400">
                        <a:solidFill>
                          <a:srgbClr val="1E1E1E"/>
                        </a:solidFill>
                        <a:latin typeface="Open Sans"/>
                        <a:ea typeface="Open Sans"/>
                        <a:cs typeface="Open Sans"/>
                        <a:sym typeface="Open Sans"/>
                      </a:endParaRPr>
                    </a:p>
                    <a:p>
                      <a:pPr indent="0" lvl="0" marL="0" rtl="0" algn="l">
                        <a:lnSpc>
                          <a:spcPct val="115000"/>
                        </a:lnSpc>
                        <a:spcBef>
                          <a:spcPts val="0"/>
                        </a:spcBef>
                        <a:spcAft>
                          <a:spcPts val="0"/>
                        </a:spcAft>
                        <a:buNone/>
                      </a:pPr>
                      <a:r>
                        <a:rPr lang="en-US" sz="1400">
                          <a:solidFill>
                            <a:srgbClr val="1E1E1E"/>
                          </a:solidFill>
                          <a:latin typeface="Open Sans"/>
                          <a:ea typeface="Open Sans"/>
                          <a:cs typeface="Open Sans"/>
                          <a:sym typeface="Open Sans"/>
                        </a:rPr>
                        <a:t>Flexibility</a:t>
                      </a:r>
                      <a:endParaRPr sz="1400">
                        <a:solidFill>
                          <a:srgbClr val="1E1E1E"/>
                        </a:solidFill>
                        <a:latin typeface="Open Sans"/>
                        <a:ea typeface="Open Sans"/>
                        <a:cs typeface="Open Sans"/>
                        <a:sym typeface="Open Sans"/>
                      </a:endParaRPr>
                    </a:p>
                    <a:p>
                      <a:pPr indent="0" lvl="0" marL="0" rtl="0" algn="l">
                        <a:lnSpc>
                          <a:spcPct val="115000"/>
                        </a:lnSpc>
                        <a:spcBef>
                          <a:spcPts val="0"/>
                        </a:spcBef>
                        <a:spcAft>
                          <a:spcPts val="0"/>
                        </a:spcAft>
                        <a:buNone/>
                      </a:pPr>
                      <a:r>
                        <a:rPr lang="en-US" sz="1400">
                          <a:solidFill>
                            <a:srgbClr val="1E1E1E"/>
                          </a:solidFill>
                          <a:latin typeface="Open Sans"/>
                          <a:ea typeface="Open Sans"/>
                          <a:cs typeface="Open Sans"/>
                          <a:sym typeface="Open Sans"/>
                        </a:rPr>
                        <a:t>Freedom</a:t>
                      </a:r>
                      <a:endParaRPr sz="1400">
                        <a:solidFill>
                          <a:srgbClr val="1E1E1E"/>
                        </a:solidFill>
                        <a:latin typeface="Open Sans"/>
                        <a:ea typeface="Open Sans"/>
                        <a:cs typeface="Open Sans"/>
                        <a:sym typeface="Open Sans"/>
                      </a:endParaRPr>
                    </a:p>
                    <a:p>
                      <a:pPr indent="0" lvl="0" marL="0" rtl="0" algn="l">
                        <a:lnSpc>
                          <a:spcPct val="115000"/>
                        </a:lnSpc>
                        <a:spcBef>
                          <a:spcPts val="0"/>
                        </a:spcBef>
                        <a:spcAft>
                          <a:spcPts val="0"/>
                        </a:spcAft>
                        <a:buNone/>
                      </a:pPr>
                      <a:r>
                        <a:rPr lang="en-US" sz="1400">
                          <a:solidFill>
                            <a:srgbClr val="1E1E1E"/>
                          </a:solidFill>
                          <a:latin typeface="Open Sans"/>
                          <a:ea typeface="Open Sans"/>
                          <a:cs typeface="Open Sans"/>
                          <a:sym typeface="Open Sans"/>
                        </a:rPr>
                        <a:t>Fun</a:t>
                      </a:r>
                      <a:endParaRPr sz="1400">
                        <a:solidFill>
                          <a:srgbClr val="1E1E1E"/>
                        </a:solidFill>
                        <a:latin typeface="Open Sans"/>
                        <a:ea typeface="Open Sans"/>
                        <a:cs typeface="Open Sans"/>
                        <a:sym typeface="Open Sans"/>
                      </a:endParaRPr>
                    </a:p>
                    <a:p>
                      <a:pPr indent="0" lvl="0" marL="0" rtl="0" algn="l">
                        <a:lnSpc>
                          <a:spcPct val="115000"/>
                        </a:lnSpc>
                        <a:spcBef>
                          <a:spcPts val="0"/>
                        </a:spcBef>
                        <a:spcAft>
                          <a:spcPts val="0"/>
                        </a:spcAft>
                        <a:buNone/>
                      </a:pPr>
                      <a:r>
                        <a:rPr lang="en-US" sz="1400">
                          <a:solidFill>
                            <a:srgbClr val="1E1E1E"/>
                          </a:solidFill>
                          <a:latin typeface="Open Sans"/>
                          <a:ea typeface="Open Sans"/>
                          <a:cs typeface="Open Sans"/>
                          <a:sym typeface="Open Sans"/>
                        </a:rPr>
                        <a:t>Generosity</a:t>
                      </a:r>
                      <a:endParaRPr sz="1400">
                        <a:solidFill>
                          <a:srgbClr val="1E1E1E"/>
                        </a:solidFill>
                        <a:latin typeface="Open Sans"/>
                        <a:ea typeface="Open Sans"/>
                        <a:cs typeface="Open Sans"/>
                        <a:sym typeface="Open Sans"/>
                      </a:endParaRPr>
                    </a:p>
                    <a:p>
                      <a:pPr indent="0" lvl="0" marL="0" rtl="0" algn="l">
                        <a:lnSpc>
                          <a:spcPct val="115000"/>
                        </a:lnSpc>
                        <a:spcBef>
                          <a:spcPts val="0"/>
                        </a:spcBef>
                        <a:spcAft>
                          <a:spcPts val="0"/>
                        </a:spcAft>
                        <a:buNone/>
                      </a:pPr>
                      <a:r>
                        <a:rPr lang="en-US" sz="1400">
                          <a:solidFill>
                            <a:srgbClr val="1E1E1E"/>
                          </a:solidFill>
                          <a:latin typeface="Open Sans"/>
                          <a:ea typeface="Open Sans"/>
                          <a:cs typeface="Open Sans"/>
                          <a:sym typeface="Open Sans"/>
                        </a:rPr>
                        <a:t>Grace</a:t>
                      </a:r>
                      <a:endParaRPr sz="1400">
                        <a:solidFill>
                          <a:srgbClr val="1E1E1E"/>
                        </a:solidFill>
                        <a:latin typeface="Open Sans"/>
                        <a:ea typeface="Open Sans"/>
                        <a:cs typeface="Open Sans"/>
                        <a:sym typeface="Open Sans"/>
                      </a:endParaRPr>
                    </a:p>
                  </a:txBody>
                  <a:tcPr marT="0" marB="0" marR="0" marL="0">
                    <a:lnL cap="flat" cmpd="sng">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a:solidFill>
                        <a:srgbClr val="000000"/>
                      </a:solidFill>
                      <a:prstDash val="solid"/>
                      <a:round/>
                      <a:headEnd len="sm" w="sm" type="none"/>
                      <a:tailEnd len="sm" w="sm" type="none"/>
                    </a:lnT>
                    <a:lnB cap="flat" cmpd="sng">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400">
                          <a:solidFill>
                            <a:srgbClr val="1E1E1E"/>
                          </a:solidFill>
                          <a:latin typeface="Open Sans"/>
                          <a:ea typeface="Open Sans"/>
                          <a:cs typeface="Open Sans"/>
                          <a:sym typeface="Open Sans"/>
                        </a:rPr>
                        <a:t>Kindness</a:t>
                      </a:r>
                      <a:endParaRPr sz="1400">
                        <a:solidFill>
                          <a:srgbClr val="1E1E1E"/>
                        </a:solidFill>
                        <a:latin typeface="Open Sans"/>
                        <a:ea typeface="Open Sans"/>
                        <a:cs typeface="Open Sans"/>
                        <a:sym typeface="Open Sans"/>
                      </a:endParaRPr>
                    </a:p>
                    <a:p>
                      <a:pPr indent="0" lvl="0" marL="0" rtl="0" algn="l">
                        <a:lnSpc>
                          <a:spcPct val="115000"/>
                        </a:lnSpc>
                        <a:spcBef>
                          <a:spcPts val="0"/>
                        </a:spcBef>
                        <a:spcAft>
                          <a:spcPts val="0"/>
                        </a:spcAft>
                        <a:buNone/>
                      </a:pPr>
                      <a:r>
                        <a:rPr lang="en-US" sz="1400">
                          <a:solidFill>
                            <a:srgbClr val="1E1E1E"/>
                          </a:solidFill>
                          <a:latin typeface="Open Sans"/>
                          <a:ea typeface="Open Sans"/>
                          <a:cs typeface="Open Sans"/>
                          <a:sym typeface="Open Sans"/>
                        </a:rPr>
                        <a:t>Knowledge</a:t>
                      </a:r>
                      <a:endParaRPr sz="1400">
                        <a:solidFill>
                          <a:srgbClr val="1E1E1E"/>
                        </a:solidFill>
                        <a:latin typeface="Open Sans"/>
                        <a:ea typeface="Open Sans"/>
                        <a:cs typeface="Open Sans"/>
                        <a:sym typeface="Open Sans"/>
                      </a:endParaRPr>
                    </a:p>
                    <a:p>
                      <a:pPr indent="0" lvl="0" marL="0" rtl="0" algn="l">
                        <a:lnSpc>
                          <a:spcPct val="115000"/>
                        </a:lnSpc>
                        <a:spcBef>
                          <a:spcPts val="0"/>
                        </a:spcBef>
                        <a:spcAft>
                          <a:spcPts val="0"/>
                        </a:spcAft>
                        <a:buNone/>
                      </a:pPr>
                      <a:r>
                        <a:rPr lang="en-US" sz="1400">
                          <a:solidFill>
                            <a:srgbClr val="1E1E1E"/>
                          </a:solidFill>
                          <a:latin typeface="Open Sans"/>
                          <a:ea typeface="Open Sans"/>
                          <a:cs typeface="Open Sans"/>
                          <a:sym typeface="Open Sans"/>
                        </a:rPr>
                        <a:t>Leadership</a:t>
                      </a:r>
                      <a:endParaRPr sz="1400">
                        <a:solidFill>
                          <a:srgbClr val="1E1E1E"/>
                        </a:solidFill>
                        <a:latin typeface="Open Sans"/>
                        <a:ea typeface="Open Sans"/>
                        <a:cs typeface="Open Sans"/>
                        <a:sym typeface="Open Sans"/>
                      </a:endParaRPr>
                    </a:p>
                    <a:p>
                      <a:pPr indent="0" lvl="0" marL="0" rtl="0" algn="l">
                        <a:lnSpc>
                          <a:spcPct val="115000"/>
                        </a:lnSpc>
                        <a:spcBef>
                          <a:spcPts val="0"/>
                        </a:spcBef>
                        <a:spcAft>
                          <a:spcPts val="0"/>
                        </a:spcAft>
                        <a:buNone/>
                      </a:pPr>
                      <a:r>
                        <a:rPr lang="en-US" sz="1400">
                          <a:solidFill>
                            <a:srgbClr val="1E1E1E"/>
                          </a:solidFill>
                          <a:latin typeface="Open Sans"/>
                          <a:ea typeface="Open Sans"/>
                          <a:cs typeface="Open Sans"/>
                          <a:sym typeface="Open Sans"/>
                        </a:rPr>
                        <a:t>Learning</a:t>
                      </a:r>
                      <a:endParaRPr sz="1400">
                        <a:solidFill>
                          <a:srgbClr val="1E1E1E"/>
                        </a:solidFill>
                        <a:latin typeface="Open Sans"/>
                        <a:ea typeface="Open Sans"/>
                        <a:cs typeface="Open Sans"/>
                        <a:sym typeface="Open Sans"/>
                      </a:endParaRPr>
                    </a:p>
                    <a:p>
                      <a:pPr indent="0" lvl="0" marL="0" rtl="0" algn="l">
                        <a:lnSpc>
                          <a:spcPct val="115000"/>
                        </a:lnSpc>
                        <a:spcBef>
                          <a:spcPts val="0"/>
                        </a:spcBef>
                        <a:spcAft>
                          <a:spcPts val="0"/>
                        </a:spcAft>
                        <a:buNone/>
                      </a:pPr>
                      <a:r>
                        <a:rPr lang="en-US" sz="1400">
                          <a:solidFill>
                            <a:srgbClr val="1E1E1E"/>
                          </a:solidFill>
                          <a:latin typeface="Open Sans"/>
                          <a:ea typeface="Open Sans"/>
                          <a:cs typeface="Open Sans"/>
                          <a:sym typeface="Open Sans"/>
                        </a:rPr>
                        <a:t>Love</a:t>
                      </a:r>
                      <a:endParaRPr sz="1400">
                        <a:solidFill>
                          <a:srgbClr val="1E1E1E"/>
                        </a:solidFill>
                        <a:latin typeface="Open Sans"/>
                        <a:ea typeface="Open Sans"/>
                        <a:cs typeface="Open Sans"/>
                        <a:sym typeface="Open Sans"/>
                      </a:endParaRPr>
                    </a:p>
                    <a:p>
                      <a:pPr indent="0" lvl="0" marL="0" rtl="0" algn="l">
                        <a:lnSpc>
                          <a:spcPct val="115000"/>
                        </a:lnSpc>
                        <a:spcBef>
                          <a:spcPts val="0"/>
                        </a:spcBef>
                        <a:spcAft>
                          <a:spcPts val="0"/>
                        </a:spcAft>
                        <a:buNone/>
                      </a:pPr>
                      <a:r>
                        <a:rPr lang="en-US" sz="1400">
                          <a:solidFill>
                            <a:srgbClr val="1E1E1E"/>
                          </a:solidFill>
                          <a:latin typeface="Open Sans"/>
                          <a:ea typeface="Open Sans"/>
                          <a:cs typeface="Open Sans"/>
                          <a:sym typeface="Open Sans"/>
                        </a:rPr>
                        <a:t>Loyalty</a:t>
                      </a:r>
                      <a:endParaRPr sz="1400">
                        <a:solidFill>
                          <a:srgbClr val="1E1E1E"/>
                        </a:solidFill>
                        <a:latin typeface="Open Sans"/>
                        <a:ea typeface="Open Sans"/>
                        <a:cs typeface="Open Sans"/>
                        <a:sym typeface="Open Sans"/>
                      </a:endParaRPr>
                    </a:p>
                    <a:p>
                      <a:pPr indent="0" lvl="0" marL="0" rtl="0" algn="l">
                        <a:lnSpc>
                          <a:spcPct val="115000"/>
                        </a:lnSpc>
                        <a:spcBef>
                          <a:spcPts val="0"/>
                        </a:spcBef>
                        <a:spcAft>
                          <a:spcPts val="0"/>
                        </a:spcAft>
                        <a:buNone/>
                      </a:pPr>
                      <a:r>
                        <a:rPr lang="en-US" sz="1400">
                          <a:solidFill>
                            <a:srgbClr val="1E1E1E"/>
                          </a:solidFill>
                          <a:latin typeface="Open Sans"/>
                          <a:ea typeface="Open Sans"/>
                          <a:cs typeface="Open Sans"/>
                          <a:sym typeface="Open Sans"/>
                        </a:rPr>
                        <a:t>Making a Difference</a:t>
                      </a:r>
                      <a:endParaRPr sz="1400">
                        <a:solidFill>
                          <a:srgbClr val="1E1E1E"/>
                        </a:solidFill>
                        <a:latin typeface="Open Sans"/>
                        <a:ea typeface="Open Sans"/>
                        <a:cs typeface="Open Sans"/>
                        <a:sym typeface="Open Sans"/>
                      </a:endParaRPr>
                    </a:p>
                    <a:p>
                      <a:pPr indent="0" lvl="0" marL="0" rtl="0" algn="l">
                        <a:lnSpc>
                          <a:spcPct val="115000"/>
                        </a:lnSpc>
                        <a:spcBef>
                          <a:spcPts val="0"/>
                        </a:spcBef>
                        <a:spcAft>
                          <a:spcPts val="0"/>
                        </a:spcAft>
                        <a:buNone/>
                      </a:pPr>
                      <a:r>
                        <a:rPr lang="en-US" sz="1400">
                          <a:solidFill>
                            <a:srgbClr val="1E1E1E"/>
                          </a:solidFill>
                          <a:latin typeface="Open Sans"/>
                          <a:ea typeface="Open Sans"/>
                          <a:cs typeface="Open Sans"/>
                          <a:sym typeface="Open Sans"/>
                        </a:rPr>
                        <a:t>Mindfulness</a:t>
                      </a:r>
                      <a:endParaRPr sz="1400">
                        <a:solidFill>
                          <a:srgbClr val="1E1E1E"/>
                        </a:solidFill>
                        <a:latin typeface="Open Sans"/>
                        <a:ea typeface="Open Sans"/>
                        <a:cs typeface="Open Sans"/>
                        <a:sym typeface="Open Sans"/>
                      </a:endParaRPr>
                    </a:p>
                    <a:p>
                      <a:pPr indent="0" lvl="0" marL="0" rtl="0" algn="l">
                        <a:lnSpc>
                          <a:spcPct val="115000"/>
                        </a:lnSpc>
                        <a:spcBef>
                          <a:spcPts val="0"/>
                        </a:spcBef>
                        <a:spcAft>
                          <a:spcPts val="0"/>
                        </a:spcAft>
                        <a:buNone/>
                      </a:pPr>
                      <a:r>
                        <a:rPr lang="en-US" sz="1400">
                          <a:solidFill>
                            <a:srgbClr val="1E1E1E"/>
                          </a:solidFill>
                          <a:latin typeface="Open Sans"/>
                          <a:ea typeface="Open Sans"/>
                          <a:cs typeface="Open Sans"/>
                          <a:sym typeface="Open Sans"/>
                        </a:rPr>
                        <a:t>Motivation</a:t>
                      </a:r>
                      <a:endParaRPr sz="1400">
                        <a:solidFill>
                          <a:srgbClr val="1E1E1E"/>
                        </a:solidFill>
                        <a:latin typeface="Open Sans"/>
                        <a:ea typeface="Open Sans"/>
                        <a:cs typeface="Open Sans"/>
                        <a:sym typeface="Open Sans"/>
                      </a:endParaRPr>
                    </a:p>
                    <a:p>
                      <a:pPr indent="0" lvl="0" marL="0" rtl="0" algn="l">
                        <a:lnSpc>
                          <a:spcPct val="115000"/>
                        </a:lnSpc>
                        <a:spcBef>
                          <a:spcPts val="0"/>
                        </a:spcBef>
                        <a:spcAft>
                          <a:spcPts val="0"/>
                        </a:spcAft>
                        <a:buNone/>
                      </a:pPr>
                      <a:r>
                        <a:rPr lang="en-US" sz="1400">
                          <a:solidFill>
                            <a:srgbClr val="1E1E1E"/>
                          </a:solidFill>
                          <a:latin typeface="Open Sans"/>
                          <a:ea typeface="Open Sans"/>
                          <a:cs typeface="Open Sans"/>
                          <a:sym typeface="Open Sans"/>
                        </a:rPr>
                        <a:t>Optimism</a:t>
                      </a:r>
                      <a:endParaRPr sz="1400">
                        <a:solidFill>
                          <a:srgbClr val="1E1E1E"/>
                        </a:solidFill>
                        <a:latin typeface="Open Sans"/>
                        <a:ea typeface="Open Sans"/>
                        <a:cs typeface="Open Sans"/>
                        <a:sym typeface="Open Sans"/>
                      </a:endParaRPr>
                    </a:p>
                    <a:p>
                      <a:pPr indent="0" lvl="0" marL="0" rtl="0" algn="l">
                        <a:lnSpc>
                          <a:spcPct val="115000"/>
                        </a:lnSpc>
                        <a:spcBef>
                          <a:spcPts val="0"/>
                        </a:spcBef>
                        <a:spcAft>
                          <a:spcPts val="0"/>
                        </a:spcAft>
                        <a:buNone/>
                      </a:pPr>
                      <a:r>
                        <a:rPr lang="en-US" sz="1400">
                          <a:solidFill>
                            <a:srgbClr val="1E1E1E"/>
                          </a:solidFill>
                          <a:latin typeface="Open Sans"/>
                          <a:ea typeface="Open Sans"/>
                          <a:cs typeface="Open Sans"/>
                          <a:sym typeface="Open Sans"/>
                        </a:rPr>
                        <a:t>Open-Mindedness</a:t>
                      </a:r>
                      <a:endParaRPr sz="1400">
                        <a:solidFill>
                          <a:srgbClr val="1E1E1E"/>
                        </a:solidFill>
                        <a:latin typeface="Open Sans"/>
                        <a:ea typeface="Open Sans"/>
                        <a:cs typeface="Open Sans"/>
                        <a:sym typeface="Open Sans"/>
                      </a:endParaRPr>
                    </a:p>
                    <a:p>
                      <a:pPr indent="0" lvl="0" marL="0" rtl="0" algn="l">
                        <a:lnSpc>
                          <a:spcPct val="115000"/>
                        </a:lnSpc>
                        <a:spcBef>
                          <a:spcPts val="0"/>
                        </a:spcBef>
                        <a:spcAft>
                          <a:spcPts val="0"/>
                        </a:spcAft>
                        <a:buNone/>
                      </a:pPr>
                      <a:r>
                        <a:rPr lang="en-US" sz="1400">
                          <a:solidFill>
                            <a:srgbClr val="1E1E1E"/>
                          </a:solidFill>
                          <a:latin typeface="Open Sans"/>
                          <a:ea typeface="Open Sans"/>
                          <a:cs typeface="Open Sans"/>
                          <a:sym typeface="Open Sans"/>
                        </a:rPr>
                        <a:t>Originality</a:t>
                      </a:r>
                      <a:endParaRPr sz="1400">
                        <a:solidFill>
                          <a:srgbClr val="1E1E1E"/>
                        </a:solidFill>
                        <a:latin typeface="Open Sans"/>
                        <a:ea typeface="Open Sans"/>
                        <a:cs typeface="Open Sans"/>
                        <a:sym typeface="Open Sans"/>
                      </a:endParaRPr>
                    </a:p>
                    <a:p>
                      <a:pPr indent="0" lvl="0" marL="0" rtl="0" algn="l">
                        <a:lnSpc>
                          <a:spcPct val="115000"/>
                        </a:lnSpc>
                        <a:spcBef>
                          <a:spcPts val="0"/>
                        </a:spcBef>
                        <a:spcAft>
                          <a:spcPts val="0"/>
                        </a:spcAft>
                        <a:buNone/>
                      </a:pPr>
                      <a:r>
                        <a:rPr lang="en-US" sz="1400">
                          <a:solidFill>
                            <a:srgbClr val="1E1E1E"/>
                          </a:solidFill>
                          <a:latin typeface="Open Sans"/>
                          <a:ea typeface="Open Sans"/>
                          <a:cs typeface="Open Sans"/>
                          <a:sym typeface="Open Sans"/>
                        </a:rPr>
                        <a:t>Passion</a:t>
                      </a:r>
                      <a:endParaRPr sz="1400">
                        <a:solidFill>
                          <a:srgbClr val="1E1E1E"/>
                        </a:solidFill>
                        <a:latin typeface="Open Sans"/>
                        <a:ea typeface="Open Sans"/>
                        <a:cs typeface="Open Sans"/>
                        <a:sym typeface="Open Sans"/>
                      </a:endParaRPr>
                    </a:p>
                    <a:p>
                      <a:pPr indent="0" lvl="0" marL="0" rtl="0" algn="l">
                        <a:lnSpc>
                          <a:spcPct val="115000"/>
                        </a:lnSpc>
                        <a:spcBef>
                          <a:spcPts val="0"/>
                        </a:spcBef>
                        <a:spcAft>
                          <a:spcPts val="0"/>
                        </a:spcAft>
                        <a:buNone/>
                      </a:pPr>
                      <a:r>
                        <a:rPr lang="en-US" sz="1400">
                          <a:solidFill>
                            <a:srgbClr val="1E1E1E"/>
                          </a:solidFill>
                          <a:latin typeface="Open Sans"/>
                          <a:ea typeface="Open Sans"/>
                          <a:cs typeface="Open Sans"/>
                          <a:sym typeface="Open Sans"/>
                        </a:rPr>
                        <a:t>Performance</a:t>
                      </a:r>
                      <a:endParaRPr sz="1400">
                        <a:solidFill>
                          <a:srgbClr val="1E1E1E"/>
                        </a:solidFill>
                        <a:latin typeface="Open Sans"/>
                        <a:ea typeface="Open Sans"/>
                        <a:cs typeface="Open Sans"/>
                        <a:sym typeface="Open Sans"/>
                      </a:endParaRPr>
                    </a:p>
                    <a:p>
                      <a:pPr indent="0" lvl="0" marL="0" rtl="0" algn="l">
                        <a:lnSpc>
                          <a:spcPct val="115000"/>
                        </a:lnSpc>
                        <a:spcBef>
                          <a:spcPts val="0"/>
                        </a:spcBef>
                        <a:spcAft>
                          <a:spcPts val="0"/>
                        </a:spcAft>
                        <a:buNone/>
                      </a:pPr>
                      <a:r>
                        <a:rPr lang="en-US" sz="1400">
                          <a:solidFill>
                            <a:srgbClr val="1E1E1E"/>
                          </a:solidFill>
                          <a:latin typeface="Open Sans"/>
                          <a:ea typeface="Open Sans"/>
                          <a:cs typeface="Open Sans"/>
                          <a:sym typeface="Open Sans"/>
                        </a:rPr>
                        <a:t>Personal Development</a:t>
                      </a:r>
                      <a:endParaRPr sz="1400">
                        <a:solidFill>
                          <a:srgbClr val="1E1E1E"/>
                        </a:solidFill>
                        <a:latin typeface="Open Sans"/>
                        <a:ea typeface="Open Sans"/>
                        <a:cs typeface="Open Sans"/>
                        <a:sym typeface="Open Sans"/>
                      </a:endParaRPr>
                    </a:p>
                    <a:p>
                      <a:pPr indent="0" lvl="0" marL="0" rtl="0" algn="l">
                        <a:lnSpc>
                          <a:spcPct val="115000"/>
                        </a:lnSpc>
                        <a:spcBef>
                          <a:spcPts val="0"/>
                        </a:spcBef>
                        <a:spcAft>
                          <a:spcPts val="0"/>
                        </a:spcAft>
                        <a:buNone/>
                      </a:pPr>
                      <a:r>
                        <a:rPr lang="en-US" sz="1400">
                          <a:solidFill>
                            <a:srgbClr val="1E1E1E"/>
                          </a:solidFill>
                          <a:latin typeface="Open Sans"/>
                          <a:ea typeface="Open Sans"/>
                          <a:cs typeface="Open Sans"/>
                          <a:sym typeface="Open Sans"/>
                        </a:rPr>
                        <a:t>Proactive</a:t>
                      </a:r>
                      <a:endParaRPr sz="1400">
                        <a:solidFill>
                          <a:srgbClr val="1E1E1E"/>
                        </a:solidFill>
                        <a:latin typeface="Open Sans"/>
                        <a:ea typeface="Open Sans"/>
                        <a:cs typeface="Open Sans"/>
                        <a:sym typeface="Open Sans"/>
                      </a:endParaRPr>
                    </a:p>
                    <a:p>
                      <a:pPr indent="0" lvl="0" marL="0" rtl="0" algn="l">
                        <a:lnSpc>
                          <a:spcPct val="115000"/>
                        </a:lnSpc>
                        <a:spcBef>
                          <a:spcPts val="0"/>
                        </a:spcBef>
                        <a:spcAft>
                          <a:spcPts val="0"/>
                        </a:spcAft>
                        <a:buNone/>
                      </a:pPr>
                      <a:r>
                        <a:rPr lang="en-US" sz="1400">
                          <a:solidFill>
                            <a:srgbClr val="1E1E1E"/>
                          </a:solidFill>
                          <a:latin typeface="Open Sans"/>
                          <a:ea typeface="Open Sans"/>
                          <a:cs typeface="Open Sans"/>
                          <a:sym typeface="Open Sans"/>
                        </a:rPr>
                        <a:t>Professionalism</a:t>
                      </a:r>
                      <a:endParaRPr sz="1400">
                        <a:solidFill>
                          <a:srgbClr val="1E1E1E"/>
                        </a:solidFill>
                        <a:latin typeface="Open Sans"/>
                        <a:ea typeface="Open Sans"/>
                        <a:cs typeface="Open Sans"/>
                        <a:sym typeface="Open Sans"/>
                      </a:endParaRPr>
                    </a:p>
                    <a:p>
                      <a:pPr indent="0" lvl="0" marL="0" rtl="0" algn="l">
                        <a:lnSpc>
                          <a:spcPct val="115000"/>
                        </a:lnSpc>
                        <a:spcBef>
                          <a:spcPts val="0"/>
                        </a:spcBef>
                        <a:spcAft>
                          <a:spcPts val="0"/>
                        </a:spcAft>
                        <a:buNone/>
                      </a:pPr>
                      <a:r>
                        <a:rPr lang="en-US" sz="1400">
                          <a:solidFill>
                            <a:srgbClr val="1E1E1E"/>
                          </a:solidFill>
                          <a:latin typeface="Open Sans"/>
                          <a:ea typeface="Open Sans"/>
                          <a:cs typeface="Open Sans"/>
                          <a:sym typeface="Open Sans"/>
                        </a:rPr>
                        <a:t>Quality</a:t>
                      </a:r>
                      <a:endParaRPr sz="1400">
                        <a:solidFill>
                          <a:srgbClr val="1E1E1E"/>
                        </a:solidFill>
                        <a:latin typeface="Open Sans"/>
                        <a:ea typeface="Open Sans"/>
                        <a:cs typeface="Open Sans"/>
                        <a:sym typeface="Open Sans"/>
                      </a:endParaRPr>
                    </a:p>
                  </a:txBody>
                  <a:tcPr marT="0" marB="0" marR="0" marL="0">
                    <a:lnL cap="flat" cmpd="sng">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a:solidFill>
                        <a:srgbClr val="000000"/>
                      </a:solidFill>
                      <a:prstDash val="solid"/>
                      <a:round/>
                      <a:headEnd len="sm" w="sm" type="none"/>
                      <a:tailEnd len="sm" w="sm" type="none"/>
                    </a:lnT>
                    <a:lnB cap="flat" cmpd="sng">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400">
                          <a:solidFill>
                            <a:srgbClr val="1E1E1E"/>
                          </a:solidFill>
                          <a:latin typeface="Open Sans"/>
                          <a:ea typeface="Open Sans"/>
                          <a:cs typeface="Open Sans"/>
                          <a:sym typeface="Open Sans"/>
                        </a:rPr>
                        <a:t>Professionalism</a:t>
                      </a:r>
                      <a:endParaRPr sz="1400">
                        <a:solidFill>
                          <a:srgbClr val="1E1E1E"/>
                        </a:solidFill>
                        <a:latin typeface="Open Sans"/>
                        <a:ea typeface="Open Sans"/>
                        <a:cs typeface="Open Sans"/>
                        <a:sym typeface="Open Sans"/>
                      </a:endParaRPr>
                    </a:p>
                    <a:p>
                      <a:pPr indent="0" lvl="0" marL="0" rtl="0" algn="l">
                        <a:lnSpc>
                          <a:spcPct val="115000"/>
                        </a:lnSpc>
                        <a:spcBef>
                          <a:spcPts val="0"/>
                        </a:spcBef>
                        <a:spcAft>
                          <a:spcPts val="0"/>
                        </a:spcAft>
                        <a:buNone/>
                      </a:pPr>
                      <a:r>
                        <a:rPr lang="en-US" sz="1400">
                          <a:solidFill>
                            <a:srgbClr val="1E1E1E"/>
                          </a:solidFill>
                          <a:latin typeface="Open Sans"/>
                          <a:ea typeface="Open Sans"/>
                          <a:cs typeface="Open Sans"/>
                          <a:sym typeface="Open Sans"/>
                        </a:rPr>
                        <a:t>Punctuality</a:t>
                      </a:r>
                      <a:endParaRPr sz="1400">
                        <a:solidFill>
                          <a:srgbClr val="1E1E1E"/>
                        </a:solidFill>
                        <a:latin typeface="Open Sans"/>
                        <a:ea typeface="Open Sans"/>
                        <a:cs typeface="Open Sans"/>
                        <a:sym typeface="Open Sans"/>
                      </a:endParaRPr>
                    </a:p>
                    <a:p>
                      <a:pPr indent="0" lvl="0" marL="0" rtl="0" algn="l">
                        <a:lnSpc>
                          <a:spcPct val="115000"/>
                        </a:lnSpc>
                        <a:spcBef>
                          <a:spcPts val="0"/>
                        </a:spcBef>
                        <a:spcAft>
                          <a:spcPts val="0"/>
                        </a:spcAft>
                        <a:buNone/>
                      </a:pPr>
                      <a:r>
                        <a:rPr lang="en-US" sz="1400">
                          <a:solidFill>
                            <a:srgbClr val="1E1E1E"/>
                          </a:solidFill>
                          <a:latin typeface="Open Sans"/>
                          <a:ea typeface="Open Sans"/>
                          <a:cs typeface="Open Sans"/>
                          <a:sym typeface="Open Sans"/>
                        </a:rPr>
                        <a:t>Relationships</a:t>
                      </a:r>
                      <a:endParaRPr sz="1400">
                        <a:solidFill>
                          <a:srgbClr val="1E1E1E"/>
                        </a:solidFill>
                        <a:latin typeface="Open Sans"/>
                        <a:ea typeface="Open Sans"/>
                        <a:cs typeface="Open Sans"/>
                        <a:sym typeface="Open Sans"/>
                      </a:endParaRPr>
                    </a:p>
                    <a:p>
                      <a:pPr indent="0" lvl="0" marL="0" rtl="0" algn="l">
                        <a:lnSpc>
                          <a:spcPct val="115000"/>
                        </a:lnSpc>
                        <a:spcBef>
                          <a:spcPts val="0"/>
                        </a:spcBef>
                        <a:spcAft>
                          <a:spcPts val="0"/>
                        </a:spcAft>
                        <a:buNone/>
                      </a:pPr>
                      <a:r>
                        <a:rPr lang="en-US" sz="1400">
                          <a:solidFill>
                            <a:srgbClr val="1E1E1E"/>
                          </a:solidFill>
                          <a:latin typeface="Open Sans"/>
                          <a:ea typeface="Open Sans"/>
                          <a:cs typeface="Open Sans"/>
                          <a:sym typeface="Open Sans"/>
                        </a:rPr>
                        <a:t>Reliability</a:t>
                      </a:r>
                      <a:endParaRPr sz="1400">
                        <a:solidFill>
                          <a:srgbClr val="1E1E1E"/>
                        </a:solidFill>
                        <a:latin typeface="Open Sans"/>
                        <a:ea typeface="Open Sans"/>
                        <a:cs typeface="Open Sans"/>
                        <a:sym typeface="Open Sans"/>
                      </a:endParaRPr>
                    </a:p>
                    <a:p>
                      <a:pPr indent="0" lvl="0" marL="0" rtl="0" algn="l">
                        <a:lnSpc>
                          <a:spcPct val="115000"/>
                        </a:lnSpc>
                        <a:spcBef>
                          <a:spcPts val="0"/>
                        </a:spcBef>
                        <a:spcAft>
                          <a:spcPts val="0"/>
                        </a:spcAft>
                        <a:buNone/>
                      </a:pPr>
                      <a:r>
                        <a:rPr lang="en-US" sz="1400">
                          <a:solidFill>
                            <a:srgbClr val="1E1E1E"/>
                          </a:solidFill>
                          <a:latin typeface="Open Sans"/>
                          <a:ea typeface="Open Sans"/>
                          <a:cs typeface="Open Sans"/>
                          <a:sym typeface="Open Sans"/>
                        </a:rPr>
                        <a:t>Resilience</a:t>
                      </a:r>
                      <a:endParaRPr sz="1400">
                        <a:solidFill>
                          <a:srgbClr val="1E1E1E"/>
                        </a:solidFill>
                        <a:latin typeface="Open Sans"/>
                        <a:ea typeface="Open Sans"/>
                        <a:cs typeface="Open Sans"/>
                        <a:sym typeface="Open Sans"/>
                      </a:endParaRPr>
                    </a:p>
                    <a:p>
                      <a:pPr indent="0" lvl="0" marL="0" rtl="0" algn="l">
                        <a:lnSpc>
                          <a:spcPct val="115000"/>
                        </a:lnSpc>
                        <a:spcBef>
                          <a:spcPts val="0"/>
                        </a:spcBef>
                        <a:spcAft>
                          <a:spcPts val="0"/>
                        </a:spcAft>
                        <a:buNone/>
                      </a:pPr>
                      <a:r>
                        <a:rPr lang="en-US" sz="1400">
                          <a:solidFill>
                            <a:srgbClr val="1E1E1E"/>
                          </a:solidFill>
                          <a:latin typeface="Open Sans"/>
                          <a:ea typeface="Open Sans"/>
                          <a:cs typeface="Open Sans"/>
                          <a:sym typeface="Open Sans"/>
                        </a:rPr>
                        <a:t>Resourcefulness</a:t>
                      </a:r>
                      <a:endParaRPr sz="1400">
                        <a:solidFill>
                          <a:srgbClr val="1E1E1E"/>
                        </a:solidFill>
                        <a:latin typeface="Open Sans"/>
                        <a:ea typeface="Open Sans"/>
                        <a:cs typeface="Open Sans"/>
                        <a:sym typeface="Open Sans"/>
                      </a:endParaRPr>
                    </a:p>
                    <a:p>
                      <a:pPr indent="0" lvl="0" marL="0" rtl="0" algn="l">
                        <a:lnSpc>
                          <a:spcPct val="115000"/>
                        </a:lnSpc>
                        <a:spcBef>
                          <a:spcPts val="0"/>
                        </a:spcBef>
                        <a:spcAft>
                          <a:spcPts val="0"/>
                        </a:spcAft>
                        <a:buNone/>
                      </a:pPr>
                      <a:r>
                        <a:rPr lang="en-US" sz="1400">
                          <a:solidFill>
                            <a:srgbClr val="1E1E1E"/>
                          </a:solidFill>
                          <a:latin typeface="Open Sans"/>
                          <a:ea typeface="Open Sans"/>
                          <a:cs typeface="Open Sans"/>
                          <a:sym typeface="Open Sans"/>
                        </a:rPr>
                        <a:t>Responsibility</a:t>
                      </a:r>
                      <a:endParaRPr sz="1400">
                        <a:solidFill>
                          <a:srgbClr val="1E1E1E"/>
                        </a:solidFill>
                        <a:latin typeface="Open Sans"/>
                        <a:ea typeface="Open Sans"/>
                        <a:cs typeface="Open Sans"/>
                        <a:sym typeface="Open Sans"/>
                      </a:endParaRPr>
                    </a:p>
                    <a:p>
                      <a:pPr indent="0" lvl="0" marL="0" rtl="0" algn="l">
                        <a:lnSpc>
                          <a:spcPct val="115000"/>
                        </a:lnSpc>
                        <a:spcBef>
                          <a:spcPts val="0"/>
                        </a:spcBef>
                        <a:spcAft>
                          <a:spcPts val="0"/>
                        </a:spcAft>
                        <a:buNone/>
                      </a:pPr>
                      <a:r>
                        <a:rPr lang="en-US" sz="1400">
                          <a:solidFill>
                            <a:srgbClr val="1E1E1E"/>
                          </a:solidFill>
                          <a:latin typeface="Open Sans"/>
                          <a:ea typeface="Open Sans"/>
                          <a:cs typeface="Open Sans"/>
                          <a:sym typeface="Open Sans"/>
                        </a:rPr>
                        <a:t>Responsiveness</a:t>
                      </a:r>
                      <a:endParaRPr sz="1400">
                        <a:solidFill>
                          <a:srgbClr val="1E1E1E"/>
                        </a:solidFill>
                        <a:latin typeface="Open Sans"/>
                        <a:ea typeface="Open Sans"/>
                        <a:cs typeface="Open Sans"/>
                        <a:sym typeface="Open Sans"/>
                      </a:endParaRPr>
                    </a:p>
                    <a:p>
                      <a:pPr indent="0" lvl="0" marL="0" rtl="0" algn="l">
                        <a:lnSpc>
                          <a:spcPct val="115000"/>
                        </a:lnSpc>
                        <a:spcBef>
                          <a:spcPts val="0"/>
                        </a:spcBef>
                        <a:spcAft>
                          <a:spcPts val="0"/>
                        </a:spcAft>
                        <a:buNone/>
                      </a:pPr>
                      <a:r>
                        <a:rPr lang="en-US" sz="1400">
                          <a:solidFill>
                            <a:srgbClr val="1E1E1E"/>
                          </a:solidFill>
                          <a:latin typeface="Open Sans"/>
                          <a:ea typeface="Open Sans"/>
                          <a:cs typeface="Open Sans"/>
                          <a:sym typeface="Open Sans"/>
                        </a:rPr>
                        <a:t>Security</a:t>
                      </a:r>
                      <a:endParaRPr sz="1400">
                        <a:solidFill>
                          <a:srgbClr val="1E1E1E"/>
                        </a:solidFill>
                        <a:latin typeface="Open Sans"/>
                        <a:ea typeface="Open Sans"/>
                        <a:cs typeface="Open Sans"/>
                        <a:sym typeface="Open Sans"/>
                      </a:endParaRPr>
                    </a:p>
                    <a:p>
                      <a:pPr indent="0" lvl="0" marL="0" rtl="0" algn="l">
                        <a:lnSpc>
                          <a:spcPct val="115000"/>
                        </a:lnSpc>
                        <a:spcBef>
                          <a:spcPts val="0"/>
                        </a:spcBef>
                        <a:spcAft>
                          <a:spcPts val="0"/>
                        </a:spcAft>
                        <a:buNone/>
                      </a:pPr>
                      <a:r>
                        <a:rPr lang="en-US" sz="1400">
                          <a:solidFill>
                            <a:srgbClr val="1E1E1E"/>
                          </a:solidFill>
                          <a:latin typeface="Open Sans"/>
                          <a:ea typeface="Open Sans"/>
                          <a:cs typeface="Open Sans"/>
                          <a:sym typeface="Open Sans"/>
                        </a:rPr>
                        <a:t>Self-Control</a:t>
                      </a:r>
                      <a:endParaRPr sz="1400">
                        <a:solidFill>
                          <a:srgbClr val="1E1E1E"/>
                        </a:solidFill>
                        <a:latin typeface="Open Sans"/>
                        <a:ea typeface="Open Sans"/>
                        <a:cs typeface="Open Sans"/>
                        <a:sym typeface="Open Sans"/>
                      </a:endParaRPr>
                    </a:p>
                    <a:p>
                      <a:pPr indent="0" lvl="0" marL="0" rtl="0" algn="l">
                        <a:lnSpc>
                          <a:spcPct val="115000"/>
                        </a:lnSpc>
                        <a:spcBef>
                          <a:spcPts val="0"/>
                        </a:spcBef>
                        <a:spcAft>
                          <a:spcPts val="0"/>
                        </a:spcAft>
                        <a:buNone/>
                      </a:pPr>
                      <a:r>
                        <a:rPr lang="en-US" sz="1400">
                          <a:solidFill>
                            <a:srgbClr val="1E1E1E"/>
                          </a:solidFill>
                          <a:latin typeface="Open Sans"/>
                          <a:ea typeface="Open Sans"/>
                          <a:cs typeface="Open Sans"/>
                          <a:sym typeface="Open Sans"/>
                        </a:rPr>
                        <a:t>Selflessness</a:t>
                      </a:r>
                      <a:endParaRPr sz="1400">
                        <a:solidFill>
                          <a:srgbClr val="1E1E1E"/>
                        </a:solidFill>
                        <a:latin typeface="Open Sans"/>
                        <a:ea typeface="Open Sans"/>
                        <a:cs typeface="Open Sans"/>
                        <a:sym typeface="Open Sans"/>
                      </a:endParaRPr>
                    </a:p>
                    <a:p>
                      <a:pPr indent="0" lvl="0" marL="0" rtl="0" algn="l">
                        <a:lnSpc>
                          <a:spcPct val="115000"/>
                        </a:lnSpc>
                        <a:spcBef>
                          <a:spcPts val="0"/>
                        </a:spcBef>
                        <a:spcAft>
                          <a:spcPts val="0"/>
                        </a:spcAft>
                        <a:buNone/>
                      </a:pPr>
                      <a:r>
                        <a:rPr lang="en-US" sz="1400">
                          <a:solidFill>
                            <a:srgbClr val="1E1E1E"/>
                          </a:solidFill>
                          <a:latin typeface="Open Sans"/>
                          <a:ea typeface="Open Sans"/>
                          <a:cs typeface="Open Sans"/>
                          <a:sym typeface="Open Sans"/>
                        </a:rPr>
                        <a:t>Simplicity</a:t>
                      </a:r>
                      <a:endParaRPr sz="1400">
                        <a:solidFill>
                          <a:srgbClr val="1E1E1E"/>
                        </a:solidFill>
                        <a:latin typeface="Open Sans"/>
                        <a:ea typeface="Open Sans"/>
                        <a:cs typeface="Open Sans"/>
                        <a:sym typeface="Open Sans"/>
                      </a:endParaRPr>
                    </a:p>
                    <a:p>
                      <a:pPr indent="0" lvl="0" marL="0" rtl="0" algn="l">
                        <a:lnSpc>
                          <a:spcPct val="115000"/>
                        </a:lnSpc>
                        <a:spcBef>
                          <a:spcPts val="0"/>
                        </a:spcBef>
                        <a:spcAft>
                          <a:spcPts val="0"/>
                        </a:spcAft>
                        <a:buNone/>
                      </a:pPr>
                      <a:r>
                        <a:rPr lang="en-US" sz="1400">
                          <a:solidFill>
                            <a:srgbClr val="1E1E1E"/>
                          </a:solidFill>
                          <a:latin typeface="Open Sans"/>
                          <a:ea typeface="Open Sans"/>
                          <a:cs typeface="Open Sans"/>
                          <a:sym typeface="Open Sans"/>
                        </a:rPr>
                        <a:t>Stability</a:t>
                      </a:r>
                      <a:endParaRPr sz="1400">
                        <a:solidFill>
                          <a:srgbClr val="1E1E1E"/>
                        </a:solidFill>
                        <a:latin typeface="Open Sans"/>
                        <a:ea typeface="Open Sans"/>
                        <a:cs typeface="Open Sans"/>
                        <a:sym typeface="Open Sans"/>
                      </a:endParaRPr>
                    </a:p>
                    <a:p>
                      <a:pPr indent="0" lvl="0" marL="0" rtl="0" algn="l">
                        <a:lnSpc>
                          <a:spcPct val="115000"/>
                        </a:lnSpc>
                        <a:spcBef>
                          <a:spcPts val="0"/>
                        </a:spcBef>
                        <a:spcAft>
                          <a:spcPts val="0"/>
                        </a:spcAft>
                        <a:buNone/>
                      </a:pPr>
                      <a:r>
                        <a:rPr lang="en-US" sz="1400">
                          <a:solidFill>
                            <a:srgbClr val="1E1E1E"/>
                          </a:solidFill>
                          <a:latin typeface="Open Sans"/>
                          <a:ea typeface="Open Sans"/>
                          <a:cs typeface="Open Sans"/>
                          <a:sym typeface="Open Sans"/>
                        </a:rPr>
                        <a:t>Success</a:t>
                      </a:r>
                      <a:endParaRPr sz="1400">
                        <a:solidFill>
                          <a:srgbClr val="1E1E1E"/>
                        </a:solidFill>
                        <a:latin typeface="Open Sans"/>
                        <a:ea typeface="Open Sans"/>
                        <a:cs typeface="Open Sans"/>
                        <a:sym typeface="Open Sans"/>
                      </a:endParaRPr>
                    </a:p>
                    <a:p>
                      <a:pPr indent="0" lvl="0" marL="0" rtl="0" algn="l">
                        <a:lnSpc>
                          <a:spcPct val="115000"/>
                        </a:lnSpc>
                        <a:spcBef>
                          <a:spcPts val="0"/>
                        </a:spcBef>
                        <a:spcAft>
                          <a:spcPts val="0"/>
                        </a:spcAft>
                        <a:buNone/>
                      </a:pPr>
                      <a:r>
                        <a:rPr lang="en-US" sz="1400">
                          <a:solidFill>
                            <a:srgbClr val="1E1E1E"/>
                          </a:solidFill>
                          <a:latin typeface="Open Sans"/>
                          <a:ea typeface="Open Sans"/>
                          <a:cs typeface="Open Sans"/>
                          <a:sym typeface="Open Sans"/>
                        </a:rPr>
                        <a:t>Teamwork</a:t>
                      </a:r>
                      <a:endParaRPr sz="1400">
                        <a:solidFill>
                          <a:srgbClr val="1E1E1E"/>
                        </a:solidFill>
                        <a:latin typeface="Open Sans"/>
                        <a:ea typeface="Open Sans"/>
                        <a:cs typeface="Open Sans"/>
                        <a:sym typeface="Open Sans"/>
                      </a:endParaRPr>
                    </a:p>
                    <a:p>
                      <a:pPr indent="0" lvl="0" marL="0" rtl="0" algn="l">
                        <a:lnSpc>
                          <a:spcPct val="115000"/>
                        </a:lnSpc>
                        <a:spcBef>
                          <a:spcPts val="0"/>
                        </a:spcBef>
                        <a:spcAft>
                          <a:spcPts val="0"/>
                        </a:spcAft>
                        <a:buNone/>
                      </a:pPr>
                      <a:r>
                        <a:rPr lang="en-US" sz="1400">
                          <a:solidFill>
                            <a:srgbClr val="1E1E1E"/>
                          </a:solidFill>
                          <a:latin typeface="Open Sans"/>
                          <a:ea typeface="Open Sans"/>
                          <a:cs typeface="Open Sans"/>
                          <a:sym typeface="Open Sans"/>
                        </a:rPr>
                        <a:t>Thankfulness</a:t>
                      </a:r>
                      <a:endParaRPr sz="1400">
                        <a:solidFill>
                          <a:srgbClr val="1E1E1E"/>
                        </a:solidFill>
                        <a:latin typeface="Open Sans"/>
                        <a:ea typeface="Open Sans"/>
                        <a:cs typeface="Open Sans"/>
                        <a:sym typeface="Open Sans"/>
                      </a:endParaRPr>
                    </a:p>
                    <a:p>
                      <a:pPr indent="0" lvl="0" marL="0" rtl="0" algn="l">
                        <a:lnSpc>
                          <a:spcPct val="115000"/>
                        </a:lnSpc>
                        <a:spcBef>
                          <a:spcPts val="0"/>
                        </a:spcBef>
                        <a:spcAft>
                          <a:spcPts val="0"/>
                        </a:spcAft>
                        <a:buNone/>
                      </a:pPr>
                      <a:r>
                        <a:rPr lang="en-US" sz="1400">
                          <a:solidFill>
                            <a:srgbClr val="1E1E1E"/>
                          </a:solidFill>
                          <a:latin typeface="Open Sans"/>
                          <a:ea typeface="Open Sans"/>
                          <a:cs typeface="Open Sans"/>
                          <a:sym typeface="Open Sans"/>
                        </a:rPr>
                        <a:t>Thoughtfulness</a:t>
                      </a:r>
                      <a:endParaRPr sz="1400">
                        <a:solidFill>
                          <a:srgbClr val="1E1E1E"/>
                        </a:solidFill>
                        <a:latin typeface="Open Sans"/>
                        <a:ea typeface="Open Sans"/>
                        <a:cs typeface="Open Sans"/>
                        <a:sym typeface="Open Sans"/>
                      </a:endParaRPr>
                    </a:p>
                    <a:p>
                      <a:pPr indent="0" lvl="0" marL="0" rtl="0" algn="l">
                        <a:lnSpc>
                          <a:spcPct val="115000"/>
                        </a:lnSpc>
                        <a:spcBef>
                          <a:spcPts val="0"/>
                        </a:spcBef>
                        <a:spcAft>
                          <a:spcPts val="0"/>
                        </a:spcAft>
                        <a:buNone/>
                      </a:pPr>
                      <a:r>
                        <a:rPr lang="en-US" sz="1400">
                          <a:solidFill>
                            <a:srgbClr val="1E1E1E"/>
                          </a:solidFill>
                          <a:latin typeface="Open Sans"/>
                          <a:ea typeface="Open Sans"/>
                          <a:cs typeface="Open Sans"/>
                          <a:sym typeface="Open Sans"/>
                        </a:rPr>
                        <a:t>Traditionalism</a:t>
                      </a:r>
                      <a:endParaRPr sz="1400">
                        <a:solidFill>
                          <a:srgbClr val="1E1E1E"/>
                        </a:solidFill>
                        <a:latin typeface="Open Sans"/>
                        <a:ea typeface="Open Sans"/>
                        <a:cs typeface="Open Sans"/>
                        <a:sym typeface="Open Sans"/>
                      </a:endParaRPr>
                    </a:p>
                    <a:p>
                      <a:pPr indent="0" lvl="0" marL="0" rtl="0" algn="l">
                        <a:lnSpc>
                          <a:spcPct val="115000"/>
                        </a:lnSpc>
                        <a:spcBef>
                          <a:spcPts val="0"/>
                        </a:spcBef>
                        <a:spcAft>
                          <a:spcPts val="0"/>
                        </a:spcAft>
                        <a:buNone/>
                      </a:pPr>
                      <a:r>
                        <a:rPr lang="en-US" sz="1400">
                          <a:solidFill>
                            <a:srgbClr val="1E1E1E"/>
                          </a:solidFill>
                          <a:latin typeface="Open Sans"/>
                          <a:ea typeface="Open Sans"/>
                          <a:cs typeface="Open Sans"/>
                          <a:sym typeface="Open Sans"/>
                        </a:rPr>
                        <a:t>Trustworthiness</a:t>
                      </a:r>
                      <a:endParaRPr sz="1400">
                        <a:solidFill>
                          <a:srgbClr val="1E1E1E"/>
                        </a:solidFill>
                        <a:latin typeface="Open Sans"/>
                        <a:ea typeface="Open Sans"/>
                        <a:cs typeface="Open Sans"/>
                        <a:sym typeface="Open Sans"/>
                      </a:endParaRPr>
                    </a:p>
                  </a:txBody>
                  <a:tcPr marT="0" marB="0" marR="0" marL="0">
                    <a:lnL cap="flat" cmpd="sng">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a:solidFill>
                        <a:srgbClr val="000000"/>
                      </a:solidFill>
                      <a:prstDash val="solid"/>
                      <a:round/>
                      <a:headEnd len="sm" w="sm" type="none"/>
                      <a:tailEnd len="sm" w="sm" type="none"/>
                    </a:lnT>
                    <a:lnB cap="flat" cmpd="sng">
                      <a:solidFill>
                        <a:srgbClr val="000000"/>
                      </a:solidFill>
                      <a:prstDash val="solid"/>
                      <a:round/>
                      <a:headEnd len="sm" w="sm" type="none"/>
                      <a:tailEnd len="sm" w="sm" type="none"/>
                    </a:lnB>
                  </a:tcPr>
                </a:tc>
              </a:tr>
            </a:tbl>
          </a:graphicData>
        </a:graphic>
      </p:graphicFrame>
      <p:sp>
        <p:nvSpPr>
          <p:cNvPr id="689" name="Google Shape;689;p80"/>
          <p:cNvSpPr txBox="1"/>
          <p:nvPr>
            <p:ph type="title"/>
          </p:nvPr>
        </p:nvSpPr>
        <p:spPr>
          <a:xfrm>
            <a:off x="73613" y="1199475"/>
            <a:ext cx="2198100" cy="2744400"/>
          </a:xfrm>
          <a:prstGeom prst="rect">
            <a:avLst/>
          </a:prstGeom>
          <a:noFill/>
          <a:ln>
            <a:noFill/>
          </a:ln>
        </p:spPr>
        <p:txBody>
          <a:bodyPr anchorCtr="0" anchor="ctr" bIns="34275" lIns="68575" spcFirstLastPara="1" rIns="68575" wrap="square" tIns="34275">
            <a:normAutofit/>
          </a:bodyPr>
          <a:lstStyle/>
          <a:p>
            <a:pPr indent="0" lvl="0" marL="0" rtl="0" algn="ctr">
              <a:lnSpc>
                <a:spcPct val="90000"/>
              </a:lnSpc>
              <a:spcBef>
                <a:spcPts val="0"/>
              </a:spcBef>
              <a:spcAft>
                <a:spcPts val="0"/>
              </a:spcAft>
              <a:buClr>
                <a:schemeClr val="dk1"/>
              </a:buClr>
              <a:buSzPts val="4500"/>
              <a:buFont typeface="Arial"/>
              <a:buNone/>
            </a:pPr>
            <a:r>
              <a:rPr lang="en-US" sz="3000"/>
              <a:t>Visual design </a:t>
            </a:r>
            <a:br>
              <a:rPr lang="en-US" sz="3000"/>
            </a:br>
            <a:r>
              <a:rPr lang="en-US" sz="3000"/>
              <a:t>can communicate values</a:t>
            </a:r>
            <a:endParaRPr sz="3000"/>
          </a:p>
        </p:txBody>
      </p:sp>
      <p:sp>
        <p:nvSpPr>
          <p:cNvPr id="690" name="Google Shape;690;p80"/>
          <p:cNvSpPr txBox="1"/>
          <p:nvPr>
            <p:ph idx="12" type="sldNum"/>
          </p:nvPr>
        </p:nvSpPr>
        <p:spPr>
          <a:xfrm>
            <a:off x="11409045" y="6333134"/>
            <a:ext cx="731700" cy="5247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4" name="Shape 694"/>
        <p:cNvGrpSpPr/>
        <p:nvPr/>
      </p:nvGrpSpPr>
      <p:grpSpPr>
        <a:xfrm>
          <a:off x="0" y="0"/>
          <a:ext cx="0" cy="0"/>
          <a:chOff x="0" y="0"/>
          <a:chExt cx="0" cy="0"/>
        </a:xfrm>
      </p:grpSpPr>
      <p:sp>
        <p:nvSpPr>
          <p:cNvPr id="695" name="Google Shape;695;p81"/>
          <p:cNvSpPr txBox="1"/>
          <p:nvPr>
            <p:ph idx="12" type="sldNum"/>
          </p:nvPr>
        </p:nvSpPr>
        <p:spPr>
          <a:xfrm>
            <a:off x="11296610" y="6217622"/>
            <a:ext cx="731700" cy="5247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US"/>
              <a:t>‹#›</a:t>
            </a:fld>
            <a:endParaRPr/>
          </a:p>
        </p:txBody>
      </p:sp>
      <p:pic>
        <p:nvPicPr>
          <p:cNvPr id="696" name="Google Shape;696;p81"/>
          <p:cNvPicPr preferRelativeResize="0"/>
          <p:nvPr/>
        </p:nvPicPr>
        <p:blipFill rotWithShape="1">
          <a:blip r:embed="rId3">
            <a:alphaModFix/>
          </a:blip>
          <a:srcRect b="0" l="30555" r="0" t="0"/>
          <a:stretch/>
        </p:blipFill>
        <p:spPr>
          <a:xfrm>
            <a:off x="-80425" y="0"/>
            <a:ext cx="24466175" cy="8807999"/>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1" name="Shape 701"/>
        <p:cNvGrpSpPr/>
        <p:nvPr/>
      </p:nvGrpSpPr>
      <p:grpSpPr>
        <a:xfrm>
          <a:off x="0" y="0"/>
          <a:ext cx="0" cy="0"/>
          <a:chOff x="0" y="0"/>
          <a:chExt cx="0" cy="0"/>
        </a:xfrm>
      </p:grpSpPr>
      <p:pic>
        <p:nvPicPr>
          <p:cNvPr id="702" name="Google Shape;702;p82"/>
          <p:cNvPicPr preferRelativeResize="0"/>
          <p:nvPr/>
        </p:nvPicPr>
        <p:blipFill>
          <a:blip r:embed="rId3">
            <a:alphaModFix/>
          </a:blip>
          <a:stretch>
            <a:fillRect/>
          </a:stretch>
        </p:blipFill>
        <p:spPr>
          <a:xfrm>
            <a:off x="820809" y="210318"/>
            <a:ext cx="7502381" cy="4722861"/>
          </a:xfrm>
          <a:prstGeom prst="rect">
            <a:avLst/>
          </a:prstGeom>
          <a:noFill/>
          <a:ln cap="flat" cmpd="sng" w="9525">
            <a:solidFill>
              <a:schemeClr val="dk2"/>
            </a:solidFill>
            <a:prstDash val="solid"/>
            <a:round/>
            <a:headEnd len="sm" w="sm" type="none"/>
            <a:tailEnd len="sm" w="sm" type="none"/>
          </a:ln>
        </p:spPr>
      </p:pic>
      <p:sp>
        <p:nvSpPr>
          <p:cNvPr id="703" name="Google Shape;703;p82"/>
          <p:cNvSpPr txBox="1"/>
          <p:nvPr>
            <p:ph idx="12" type="sldNum"/>
          </p:nvPr>
        </p:nvSpPr>
        <p:spPr>
          <a:xfrm>
            <a:off x="11409045" y="6333134"/>
            <a:ext cx="731700" cy="5247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pic>
        <p:nvPicPr>
          <p:cNvPr id="107" name="Google Shape;107;p20"/>
          <p:cNvPicPr preferRelativeResize="0"/>
          <p:nvPr/>
        </p:nvPicPr>
        <p:blipFill rotWithShape="1">
          <a:blip r:embed="rId3">
            <a:alphaModFix/>
          </a:blip>
          <a:srcRect b="0" l="0" r="0" t="0"/>
          <a:stretch/>
        </p:blipFill>
        <p:spPr>
          <a:xfrm>
            <a:off x="533100" y="1056187"/>
            <a:ext cx="7309123" cy="3804200"/>
          </a:xfrm>
          <a:prstGeom prst="rect">
            <a:avLst/>
          </a:prstGeom>
          <a:noFill/>
          <a:ln>
            <a:noFill/>
          </a:ln>
        </p:spPr>
      </p:pic>
      <p:sp>
        <p:nvSpPr>
          <p:cNvPr id="108" name="Google Shape;108;p20"/>
          <p:cNvSpPr txBox="1"/>
          <p:nvPr/>
        </p:nvSpPr>
        <p:spPr>
          <a:xfrm>
            <a:off x="-57150" y="4898850"/>
            <a:ext cx="2250000" cy="2547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lang="en-US" sz="900">
                <a:solidFill>
                  <a:schemeClr val="dk1"/>
                </a:solidFill>
                <a:latin typeface="Calibri"/>
                <a:ea typeface="Calibri"/>
                <a:cs typeface="Calibri"/>
                <a:sym typeface="Calibri"/>
              </a:rPr>
              <a:t>Source: Ricky Holtz &amp; Ellen Van Wyk</a:t>
            </a:r>
            <a:endParaRPr sz="1100"/>
          </a:p>
        </p:txBody>
      </p:sp>
      <p:sp>
        <p:nvSpPr>
          <p:cNvPr id="109" name="Google Shape;109;p20"/>
          <p:cNvSpPr txBox="1"/>
          <p:nvPr>
            <p:ph type="title"/>
          </p:nvPr>
        </p:nvSpPr>
        <p:spPr>
          <a:xfrm>
            <a:off x="311700" y="445025"/>
            <a:ext cx="8520600" cy="572700"/>
          </a:xfrm>
          <a:prstGeom prst="rect">
            <a:avLst/>
          </a:prstGeom>
        </p:spPr>
        <p:txBody>
          <a:bodyPr anchorCtr="0" anchor="t" bIns="34275" lIns="68575" spcFirstLastPara="1" rIns="68575" wrap="square" tIns="34275">
            <a:normAutofit/>
          </a:bodyPr>
          <a:lstStyle/>
          <a:p>
            <a:pPr indent="0" lvl="0" marL="0" rtl="0" algn="l">
              <a:spcBef>
                <a:spcPts val="0"/>
              </a:spcBef>
              <a:spcAft>
                <a:spcPts val="0"/>
              </a:spcAft>
              <a:buClr>
                <a:schemeClr val="dk1"/>
              </a:buClr>
              <a:buSzPts val="4500"/>
              <a:buFont typeface="Arial"/>
              <a:buNone/>
            </a:pPr>
            <a:r>
              <a:rPr lang="en-US"/>
              <a:t> Comple</a:t>
            </a:r>
            <a:r>
              <a:rPr lang="en-US"/>
              <a:t>x system, simple composition</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8" name="Shape 708"/>
        <p:cNvGrpSpPr/>
        <p:nvPr/>
      </p:nvGrpSpPr>
      <p:grpSpPr>
        <a:xfrm>
          <a:off x="0" y="0"/>
          <a:ext cx="0" cy="0"/>
          <a:chOff x="0" y="0"/>
          <a:chExt cx="0" cy="0"/>
        </a:xfrm>
      </p:grpSpPr>
      <p:pic>
        <p:nvPicPr>
          <p:cNvPr id="709" name="Google Shape;709;p83">
            <a:hlinkClick r:id="rId3"/>
          </p:cNvPr>
          <p:cNvPicPr preferRelativeResize="0"/>
          <p:nvPr/>
        </p:nvPicPr>
        <p:blipFill>
          <a:blip r:embed="rId4">
            <a:alphaModFix/>
          </a:blip>
          <a:stretch>
            <a:fillRect/>
          </a:stretch>
        </p:blipFill>
        <p:spPr>
          <a:xfrm>
            <a:off x="-514350" y="-71437"/>
            <a:ext cx="9885434" cy="5254613"/>
          </a:xfrm>
          <a:prstGeom prst="rect">
            <a:avLst/>
          </a:prstGeom>
          <a:noFill/>
          <a:ln>
            <a:noFill/>
          </a:ln>
        </p:spPr>
      </p:pic>
      <p:sp>
        <p:nvSpPr>
          <p:cNvPr id="710" name="Google Shape;710;p83"/>
          <p:cNvSpPr txBox="1"/>
          <p:nvPr>
            <p:ph idx="12" type="sldNum"/>
          </p:nvPr>
        </p:nvSpPr>
        <p:spPr>
          <a:xfrm>
            <a:off x="11296610" y="6217622"/>
            <a:ext cx="731700" cy="5247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5" name="Shape 715"/>
        <p:cNvGrpSpPr/>
        <p:nvPr/>
      </p:nvGrpSpPr>
      <p:grpSpPr>
        <a:xfrm>
          <a:off x="0" y="0"/>
          <a:ext cx="0" cy="0"/>
          <a:chOff x="0" y="0"/>
          <a:chExt cx="0" cy="0"/>
        </a:xfrm>
      </p:grpSpPr>
      <p:pic>
        <p:nvPicPr>
          <p:cNvPr id="716" name="Google Shape;716;p84"/>
          <p:cNvPicPr preferRelativeResize="0"/>
          <p:nvPr/>
        </p:nvPicPr>
        <p:blipFill>
          <a:blip r:embed="rId3">
            <a:alphaModFix/>
          </a:blip>
          <a:stretch>
            <a:fillRect/>
          </a:stretch>
        </p:blipFill>
        <p:spPr>
          <a:xfrm>
            <a:off x="0" y="189750"/>
            <a:ext cx="9144003" cy="4764000"/>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1" name="Shape 721"/>
        <p:cNvGrpSpPr/>
        <p:nvPr/>
      </p:nvGrpSpPr>
      <p:grpSpPr>
        <a:xfrm>
          <a:off x="0" y="0"/>
          <a:ext cx="0" cy="0"/>
          <a:chOff x="0" y="0"/>
          <a:chExt cx="0" cy="0"/>
        </a:xfrm>
      </p:grpSpPr>
      <p:pic>
        <p:nvPicPr>
          <p:cNvPr id="722" name="Google Shape;722;p85"/>
          <p:cNvPicPr preferRelativeResize="0"/>
          <p:nvPr/>
        </p:nvPicPr>
        <p:blipFill>
          <a:blip r:embed="rId3">
            <a:alphaModFix/>
          </a:blip>
          <a:stretch>
            <a:fillRect/>
          </a:stretch>
        </p:blipFill>
        <p:spPr>
          <a:xfrm>
            <a:off x="152400" y="152400"/>
            <a:ext cx="8839204" cy="4600875"/>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7" name="Shape 727"/>
        <p:cNvGrpSpPr/>
        <p:nvPr/>
      </p:nvGrpSpPr>
      <p:grpSpPr>
        <a:xfrm>
          <a:off x="0" y="0"/>
          <a:ext cx="0" cy="0"/>
          <a:chOff x="0" y="0"/>
          <a:chExt cx="0" cy="0"/>
        </a:xfrm>
      </p:grpSpPr>
      <p:sp>
        <p:nvSpPr>
          <p:cNvPr id="728" name="Google Shape;728;p86"/>
          <p:cNvSpPr txBox="1"/>
          <p:nvPr>
            <p:ph idx="12" type="sldNum"/>
          </p:nvPr>
        </p:nvSpPr>
        <p:spPr>
          <a:xfrm>
            <a:off x="11409045" y="6333134"/>
            <a:ext cx="731700" cy="5247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lang="en-US"/>
              <a:t>‹#›</a:t>
            </a:fld>
            <a:endParaRPr/>
          </a:p>
        </p:txBody>
      </p:sp>
      <p:pic>
        <p:nvPicPr>
          <p:cNvPr id="729" name="Google Shape;729;p86"/>
          <p:cNvPicPr preferRelativeResize="0"/>
          <p:nvPr/>
        </p:nvPicPr>
        <p:blipFill>
          <a:blip r:embed="rId3">
            <a:alphaModFix/>
          </a:blip>
          <a:stretch>
            <a:fillRect/>
          </a:stretch>
        </p:blipFill>
        <p:spPr>
          <a:xfrm>
            <a:off x="6554" y="106500"/>
            <a:ext cx="9130895" cy="4770550"/>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3" name="Shape 733"/>
        <p:cNvGrpSpPr/>
        <p:nvPr/>
      </p:nvGrpSpPr>
      <p:grpSpPr>
        <a:xfrm>
          <a:off x="0" y="0"/>
          <a:ext cx="0" cy="0"/>
          <a:chOff x="0" y="0"/>
          <a:chExt cx="0" cy="0"/>
        </a:xfrm>
      </p:grpSpPr>
      <p:sp>
        <p:nvSpPr>
          <p:cNvPr id="734" name="Google Shape;734;p87"/>
          <p:cNvSpPr txBox="1"/>
          <p:nvPr>
            <p:ph idx="12" type="sldNum"/>
          </p:nvPr>
        </p:nvSpPr>
        <p:spPr>
          <a:xfrm>
            <a:off x="11296610" y="6217622"/>
            <a:ext cx="731700" cy="5247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US"/>
              <a:t>‹#›</a:t>
            </a:fld>
            <a:endParaRPr/>
          </a:p>
        </p:txBody>
      </p:sp>
      <p:pic>
        <p:nvPicPr>
          <p:cNvPr id="735" name="Google Shape;735;p87"/>
          <p:cNvPicPr preferRelativeResize="0"/>
          <p:nvPr/>
        </p:nvPicPr>
        <p:blipFill>
          <a:blip r:embed="rId3">
            <a:alphaModFix/>
          </a:blip>
          <a:stretch>
            <a:fillRect/>
          </a:stretch>
        </p:blipFill>
        <p:spPr>
          <a:xfrm>
            <a:off x="0" y="330119"/>
            <a:ext cx="9144003" cy="4741655"/>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9" name="Shape 739"/>
        <p:cNvGrpSpPr/>
        <p:nvPr/>
      </p:nvGrpSpPr>
      <p:grpSpPr>
        <a:xfrm>
          <a:off x="0" y="0"/>
          <a:ext cx="0" cy="0"/>
          <a:chOff x="0" y="0"/>
          <a:chExt cx="0" cy="0"/>
        </a:xfrm>
      </p:grpSpPr>
      <p:sp>
        <p:nvSpPr>
          <p:cNvPr id="740" name="Google Shape;740;p88"/>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US"/>
              <a:t>Building a Brand Identity</a:t>
            </a:r>
            <a:endParaRPr/>
          </a:p>
        </p:txBody>
      </p:sp>
      <p:sp>
        <p:nvSpPr>
          <p:cNvPr id="741" name="Google Shape;741;p8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5" name="Shape 745"/>
        <p:cNvGrpSpPr/>
        <p:nvPr/>
      </p:nvGrpSpPr>
      <p:grpSpPr>
        <a:xfrm>
          <a:off x="0" y="0"/>
          <a:ext cx="0" cy="0"/>
          <a:chOff x="0" y="0"/>
          <a:chExt cx="0" cy="0"/>
        </a:xfrm>
      </p:grpSpPr>
      <p:sp>
        <p:nvSpPr>
          <p:cNvPr id="746" name="Google Shape;746;p8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US"/>
              <a:t>Branding Kits</a:t>
            </a:r>
            <a:endParaRPr/>
          </a:p>
        </p:txBody>
      </p:sp>
      <p:sp>
        <p:nvSpPr>
          <p:cNvPr id="747" name="Google Shape;747;p89"/>
          <p:cNvSpPr txBox="1"/>
          <p:nvPr>
            <p:ph idx="1" type="body"/>
          </p:nvPr>
        </p:nvSpPr>
        <p:spPr>
          <a:xfrm>
            <a:off x="311700" y="1152475"/>
            <a:ext cx="8520600" cy="3637200"/>
          </a:xfrm>
          <a:prstGeom prst="rect">
            <a:avLst/>
          </a:prstGeom>
        </p:spPr>
        <p:txBody>
          <a:bodyPr anchorCtr="0" anchor="t" bIns="91425" lIns="91425" spcFirstLastPara="1" rIns="91425" wrap="square" tIns="91425">
            <a:normAutofit/>
          </a:bodyPr>
          <a:lstStyle/>
          <a:p>
            <a:pPr indent="-355600" lvl="0" marL="457200" rtl="0" algn="l">
              <a:spcBef>
                <a:spcPts val="0"/>
              </a:spcBef>
              <a:spcAft>
                <a:spcPts val="0"/>
              </a:spcAft>
              <a:buSzPts val="2000"/>
              <a:buAutoNum type="arabicPeriod"/>
            </a:pPr>
            <a:r>
              <a:rPr lang="en-US"/>
              <a:t>Selecting core values</a:t>
            </a:r>
            <a:endParaRPr/>
          </a:p>
          <a:p>
            <a:pPr indent="-355600" lvl="0" marL="457200" rtl="0" algn="l">
              <a:spcBef>
                <a:spcPts val="0"/>
              </a:spcBef>
              <a:spcAft>
                <a:spcPts val="0"/>
              </a:spcAft>
              <a:buSzPts val="2000"/>
              <a:buAutoNum type="arabicPeriod"/>
            </a:pPr>
            <a:r>
              <a:rPr lang="en-US"/>
              <a:t>Figuring out your primary mission</a:t>
            </a:r>
            <a:endParaRPr/>
          </a:p>
          <a:p>
            <a:pPr indent="-355600" lvl="1" marL="914400" rtl="0" algn="l">
              <a:spcBef>
                <a:spcPts val="0"/>
              </a:spcBef>
              <a:spcAft>
                <a:spcPts val="0"/>
              </a:spcAft>
              <a:buSzPts val="2000"/>
              <a:buAutoNum type="alphaLcPeriod"/>
            </a:pPr>
            <a:r>
              <a:rPr lang="en-US"/>
              <a:t>What is foreground?</a:t>
            </a:r>
            <a:endParaRPr/>
          </a:p>
          <a:p>
            <a:pPr indent="-355600" lvl="1" marL="914400" rtl="0" algn="l">
              <a:spcBef>
                <a:spcPts val="0"/>
              </a:spcBef>
              <a:spcAft>
                <a:spcPts val="0"/>
              </a:spcAft>
              <a:buSzPts val="2000"/>
              <a:buAutoNum type="alphaLcPeriod"/>
            </a:pPr>
            <a:r>
              <a:rPr lang="en-US"/>
              <a:t>What is background?</a:t>
            </a:r>
            <a:endParaRPr/>
          </a:p>
          <a:p>
            <a:pPr indent="-355600" lvl="0" marL="457200" rtl="0" algn="l">
              <a:spcBef>
                <a:spcPts val="1000"/>
              </a:spcBef>
              <a:spcAft>
                <a:spcPts val="0"/>
              </a:spcAft>
              <a:buSzPts val="2000"/>
              <a:buAutoNum type="arabicPeriod"/>
            </a:pPr>
            <a:r>
              <a:rPr lang="en-US"/>
              <a:t>Figuring out a look-and-feel that communicates your values</a:t>
            </a:r>
            <a:endParaRPr/>
          </a:p>
          <a:p>
            <a:pPr indent="-355600" lvl="0" marL="457200" rtl="0" algn="l">
              <a:spcBef>
                <a:spcPts val="0"/>
              </a:spcBef>
              <a:spcAft>
                <a:spcPts val="0"/>
              </a:spcAft>
              <a:buSzPts val="2000"/>
              <a:buAutoNum type="arabicPeriod"/>
            </a:pPr>
            <a:r>
              <a:rPr lang="en-US"/>
              <a:t>How will you make use of colors, fonts, images, effects, etc. to instantiate your brand?</a:t>
            </a:r>
            <a:endParaRPr/>
          </a:p>
        </p:txBody>
      </p:sp>
      <p:sp>
        <p:nvSpPr>
          <p:cNvPr id="748" name="Google Shape;748;p8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2" name="Shape 752"/>
        <p:cNvGrpSpPr/>
        <p:nvPr/>
      </p:nvGrpSpPr>
      <p:grpSpPr>
        <a:xfrm>
          <a:off x="0" y="0"/>
          <a:ext cx="0" cy="0"/>
          <a:chOff x="0" y="0"/>
          <a:chExt cx="0" cy="0"/>
        </a:xfrm>
      </p:grpSpPr>
      <p:sp>
        <p:nvSpPr>
          <p:cNvPr id="753" name="Google Shape;753;p9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US"/>
              <a:t>Branding Kits</a:t>
            </a:r>
            <a:endParaRPr/>
          </a:p>
        </p:txBody>
      </p:sp>
      <p:sp>
        <p:nvSpPr>
          <p:cNvPr id="754" name="Google Shape;754;p90"/>
          <p:cNvSpPr txBox="1"/>
          <p:nvPr>
            <p:ph idx="1" type="body"/>
          </p:nvPr>
        </p:nvSpPr>
        <p:spPr>
          <a:xfrm>
            <a:off x="311700" y="1152475"/>
            <a:ext cx="8520600" cy="3637200"/>
          </a:xfrm>
          <a:prstGeom prst="rect">
            <a:avLst/>
          </a:prstGeom>
        </p:spPr>
        <p:txBody>
          <a:bodyPr anchorCtr="0" anchor="t" bIns="91425" lIns="91425" spcFirstLastPara="1" rIns="91425" wrap="square" tIns="91425">
            <a:normAutofit/>
          </a:bodyPr>
          <a:lstStyle/>
          <a:p>
            <a:pPr indent="-355600" lvl="0" marL="457200" rtl="0" algn="l">
              <a:spcBef>
                <a:spcPts val="0"/>
              </a:spcBef>
              <a:spcAft>
                <a:spcPts val="0"/>
              </a:spcAft>
              <a:buSzPts val="2000"/>
              <a:buFont typeface="Montserrat"/>
              <a:buAutoNum type="arabicPeriod"/>
            </a:pPr>
            <a:r>
              <a:rPr lang="en-US"/>
              <a:t>Many websites / apps / platforms publish their branding kits:</a:t>
            </a:r>
            <a:endParaRPr/>
          </a:p>
          <a:p>
            <a:pPr indent="-342900" lvl="1" marL="914400" rtl="0" algn="l">
              <a:spcBef>
                <a:spcPts val="0"/>
              </a:spcBef>
              <a:spcAft>
                <a:spcPts val="0"/>
              </a:spcAft>
              <a:buSzPts val="1800"/>
              <a:buFont typeface="Montserrat"/>
              <a:buAutoNum type="alphaLcPeriod"/>
            </a:pPr>
            <a:r>
              <a:rPr lang="en-US" sz="1800" u="sng">
                <a:solidFill>
                  <a:schemeClr val="accent5"/>
                </a:solidFill>
                <a:hlinkClick r:id="rId3">
                  <a:extLst>
                    <a:ext uri="{A12FA001-AC4F-418D-AE19-62706E023703}">
                      <ahyp:hlinkClr val="tx"/>
                    </a:ext>
                  </a:extLst>
                </a:hlinkClick>
              </a:rPr>
              <a:t>Spotify</a:t>
            </a:r>
            <a:endParaRPr sz="1800"/>
          </a:p>
          <a:p>
            <a:pPr indent="-342900" lvl="1" marL="914400" rtl="0" algn="l">
              <a:spcBef>
                <a:spcPts val="0"/>
              </a:spcBef>
              <a:spcAft>
                <a:spcPts val="0"/>
              </a:spcAft>
              <a:buSzPts val="1800"/>
              <a:buFont typeface="Montserrat"/>
              <a:buAutoNum type="alphaLcPeriod"/>
            </a:pPr>
            <a:r>
              <a:rPr lang="en-US" sz="1800" u="sng">
                <a:solidFill>
                  <a:schemeClr val="hlink"/>
                </a:solidFill>
                <a:hlinkClick r:id="rId4"/>
              </a:rPr>
              <a:t>UNC Asheville</a:t>
            </a:r>
            <a:endParaRPr sz="1800"/>
          </a:p>
          <a:p>
            <a:pPr indent="-355600" lvl="0" marL="457200" rtl="0" algn="l">
              <a:spcBef>
                <a:spcPts val="1000"/>
              </a:spcBef>
              <a:spcAft>
                <a:spcPts val="0"/>
              </a:spcAft>
              <a:buSzPts val="2000"/>
              <a:buFont typeface="Montserrat"/>
              <a:buAutoNum type="arabicPeriod"/>
            </a:pPr>
            <a:r>
              <a:rPr lang="en-US"/>
              <a:t>As you instantiate your frameworks, keep in mind that many larger companies have standardized widgets, stylesheets, and guidelines to ensure an integrated look-an-feel. Use them to get ideas.</a:t>
            </a:r>
            <a:endParaRPr/>
          </a:p>
          <a:p>
            <a:pPr indent="0" lvl="0" marL="0" rtl="0" algn="l">
              <a:spcBef>
                <a:spcPts val="1000"/>
              </a:spcBef>
              <a:spcAft>
                <a:spcPts val="1000"/>
              </a:spcAft>
              <a:buNone/>
            </a:pPr>
            <a:r>
              <a:t/>
            </a:r>
            <a:endParaRPr/>
          </a:p>
        </p:txBody>
      </p:sp>
      <p:sp>
        <p:nvSpPr>
          <p:cNvPr id="755" name="Google Shape;755;p9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9" name="Shape 759"/>
        <p:cNvGrpSpPr/>
        <p:nvPr/>
      </p:nvGrpSpPr>
      <p:grpSpPr>
        <a:xfrm>
          <a:off x="0" y="0"/>
          <a:ext cx="0" cy="0"/>
          <a:chOff x="0" y="0"/>
          <a:chExt cx="0" cy="0"/>
        </a:xfrm>
      </p:grpSpPr>
      <p:sp>
        <p:nvSpPr>
          <p:cNvPr id="760" name="Google Shape;760;p91"/>
          <p:cNvSpPr txBox="1"/>
          <p:nvPr>
            <p:ph type="title"/>
          </p:nvPr>
        </p:nvSpPr>
        <p:spPr>
          <a:xfrm>
            <a:off x="415600" y="593367"/>
            <a:ext cx="11360700" cy="76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US"/>
              <a:t>Sample Style Guides</a:t>
            </a:r>
            <a:endParaRPr/>
          </a:p>
        </p:txBody>
      </p:sp>
      <p:sp>
        <p:nvSpPr>
          <p:cNvPr id="761" name="Google Shape;761;p91"/>
          <p:cNvSpPr txBox="1"/>
          <p:nvPr>
            <p:ph idx="1" type="body"/>
          </p:nvPr>
        </p:nvSpPr>
        <p:spPr>
          <a:xfrm>
            <a:off x="415650" y="1536625"/>
            <a:ext cx="11360700" cy="45552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US"/>
              <a:t>Salesforce’s </a:t>
            </a:r>
            <a:r>
              <a:rPr lang="en-US" u="sng">
                <a:solidFill>
                  <a:schemeClr val="hlink"/>
                </a:solidFill>
                <a:hlinkClick r:id="rId3"/>
              </a:rPr>
              <a:t>Lightning Design System</a:t>
            </a:r>
            <a:endParaRPr/>
          </a:p>
          <a:p>
            <a:pPr indent="-342900" lvl="0" marL="457200" rtl="0" algn="l">
              <a:spcBef>
                <a:spcPts val="0"/>
              </a:spcBef>
              <a:spcAft>
                <a:spcPts val="0"/>
              </a:spcAft>
              <a:buSzPts val="1800"/>
              <a:buChar char="●"/>
            </a:pPr>
            <a:r>
              <a:rPr lang="en-US"/>
              <a:t>Alibaba’s </a:t>
            </a:r>
            <a:r>
              <a:rPr lang="en-US" u="sng">
                <a:solidFill>
                  <a:schemeClr val="hlink"/>
                </a:solidFill>
                <a:hlinkClick r:id="rId4"/>
              </a:rPr>
              <a:t>Ant Design</a:t>
            </a:r>
            <a:endParaRPr/>
          </a:p>
          <a:p>
            <a:pPr indent="-342900" lvl="0" marL="457200" rtl="0" algn="l">
              <a:spcBef>
                <a:spcPts val="0"/>
              </a:spcBef>
              <a:spcAft>
                <a:spcPts val="0"/>
              </a:spcAft>
              <a:buSzPts val="1800"/>
              <a:buChar char="●"/>
            </a:pPr>
            <a:r>
              <a:rPr lang="en-US"/>
              <a:t>Atlassian’s </a:t>
            </a:r>
            <a:r>
              <a:rPr lang="en-US" u="sng">
                <a:solidFill>
                  <a:schemeClr val="hlink"/>
                </a:solidFill>
                <a:hlinkClick r:id="rId5"/>
              </a:rPr>
              <a:t>Design Guidelines</a:t>
            </a:r>
            <a:endParaRPr/>
          </a:p>
          <a:p>
            <a:pPr indent="-342900" lvl="0" marL="457200" rtl="0" algn="l">
              <a:spcBef>
                <a:spcPts val="0"/>
              </a:spcBef>
              <a:spcAft>
                <a:spcPts val="0"/>
              </a:spcAft>
              <a:buSzPts val="1800"/>
              <a:buChar char="●"/>
            </a:pPr>
            <a:r>
              <a:rPr lang="en-US"/>
              <a:t>Firefox’s </a:t>
            </a:r>
            <a:r>
              <a:rPr lang="en-US" u="sng">
                <a:solidFill>
                  <a:schemeClr val="hlink"/>
                </a:solidFill>
                <a:hlinkClick r:id="rId6"/>
              </a:rPr>
              <a:t>Photon Design</a:t>
            </a:r>
            <a:endParaRPr/>
          </a:p>
          <a:p>
            <a:pPr indent="-342900" lvl="0" marL="457200" rtl="0" algn="l">
              <a:spcBef>
                <a:spcPts val="0"/>
              </a:spcBef>
              <a:spcAft>
                <a:spcPts val="0"/>
              </a:spcAft>
              <a:buSzPts val="1800"/>
              <a:buChar char="●"/>
            </a:pPr>
            <a:r>
              <a:rPr lang="en-US"/>
              <a:t>IBM’s </a:t>
            </a:r>
            <a:r>
              <a:rPr lang="en-US" u="sng">
                <a:solidFill>
                  <a:schemeClr val="hlink"/>
                </a:solidFill>
                <a:hlinkClick r:id="rId7"/>
              </a:rPr>
              <a:t>Carbon Design</a:t>
            </a:r>
            <a:endParaRPr/>
          </a:p>
          <a:p>
            <a:pPr indent="-342900" lvl="0" marL="457200" rtl="0" algn="l">
              <a:spcBef>
                <a:spcPts val="0"/>
              </a:spcBef>
              <a:spcAft>
                <a:spcPts val="0"/>
              </a:spcAft>
              <a:buSzPts val="1800"/>
              <a:buChar char="●"/>
            </a:pPr>
            <a:r>
              <a:rPr lang="en-US"/>
              <a:t>Intuit’s </a:t>
            </a:r>
            <a:r>
              <a:rPr lang="en-US" u="sng">
                <a:solidFill>
                  <a:schemeClr val="hlink"/>
                </a:solidFill>
                <a:hlinkClick r:id="rId8"/>
              </a:rPr>
              <a:t>Harmony Design</a:t>
            </a:r>
            <a:endParaRPr/>
          </a:p>
          <a:p>
            <a:pPr indent="-342900" lvl="0" marL="457200" rtl="0" algn="l">
              <a:spcBef>
                <a:spcPts val="0"/>
              </a:spcBef>
              <a:spcAft>
                <a:spcPts val="0"/>
              </a:spcAft>
              <a:buSzPts val="1800"/>
              <a:buChar char="●"/>
            </a:pPr>
            <a:r>
              <a:rPr lang="en-US"/>
              <a:t>Shopify’s </a:t>
            </a:r>
            <a:r>
              <a:rPr lang="en-US" u="sng">
                <a:solidFill>
                  <a:schemeClr val="hlink"/>
                </a:solidFill>
                <a:hlinkClick r:id="rId9"/>
              </a:rPr>
              <a:t>Polaris</a:t>
            </a:r>
            <a:endParaRPr/>
          </a:p>
        </p:txBody>
      </p:sp>
      <p:sp>
        <p:nvSpPr>
          <p:cNvPr id="762" name="Google Shape;762;p91"/>
          <p:cNvSpPr txBox="1"/>
          <p:nvPr>
            <p:ph idx="12" type="sldNum"/>
          </p:nvPr>
        </p:nvSpPr>
        <p:spPr>
          <a:xfrm>
            <a:off x="11296610" y="6217622"/>
            <a:ext cx="731700" cy="5247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7" name="Shape 767"/>
        <p:cNvGrpSpPr/>
        <p:nvPr/>
      </p:nvGrpSpPr>
      <p:grpSpPr>
        <a:xfrm>
          <a:off x="0" y="0"/>
          <a:ext cx="0" cy="0"/>
          <a:chOff x="0" y="0"/>
          <a:chExt cx="0" cy="0"/>
        </a:xfrm>
      </p:grpSpPr>
      <p:sp>
        <p:nvSpPr>
          <p:cNvPr id="768" name="Google Shape;768;p9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US"/>
              <a:t>Sources of Inspiration</a:t>
            </a:r>
            <a:endParaRPr/>
          </a:p>
        </p:txBody>
      </p:sp>
      <p:sp>
        <p:nvSpPr>
          <p:cNvPr id="769" name="Google Shape;769;p92"/>
          <p:cNvSpPr txBox="1"/>
          <p:nvPr>
            <p:ph idx="1" type="body"/>
          </p:nvPr>
        </p:nvSpPr>
        <p:spPr>
          <a:xfrm>
            <a:off x="311700" y="1152475"/>
            <a:ext cx="8520600" cy="36372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US" u="sng">
                <a:solidFill>
                  <a:schemeClr val="hlink"/>
                </a:solidFill>
                <a:hlinkClick r:id="rId3"/>
              </a:rPr>
              <a:t>dribbble.com</a:t>
            </a:r>
            <a:endParaRPr/>
          </a:p>
          <a:p>
            <a:pPr indent="-342900" lvl="0" marL="457200" rtl="0" algn="l">
              <a:spcBef>
                <a:spcPts val="1000"/>
              </a:spcBef>
              <a:spcAft>
                <a:spcPts val="0"/>
              </a:spcAft>
              <a:buSzPts val="1800"/>
              <a:buChar char="●"/>
            </a:pPr>
            <a:r>
              <a:rPr lang="en-US" u="sng">
                <a:solidFill>
                  <a:schemeClr val="hlink"/>
                </a:solidFill>
                <a:hlinkClick r:id="rId4"/>
              </a:rPr>
              <a:t>Webby Awards</a:t>
            </a:r>
            <a:endParaRPr/>
          </a:p>
          <a:p>
            <a:pPr indent="-342900" lvl="0" marL="457200" rtl="0" algn="l">
              <a:spcBef>
                <a:spcPts val="1000"/>
              </a:spcBef>
              <a:spcAft>
                <a:spcPts val="0"/>
              </a:spcAft>
              <a:buSzPts val="1800"/>
              <a:buChar char="●"/>
            </a:pPr>
            <a:r>
              <a:rPr lang="en-US"/>
              <a:t>And more!</a:t>
            </a:r>
            <a:endParaRPr/>
          </a:p>
          <a:p>
            <a:pPr indent="0" lvl="0" marL="0" rtl="0" algn="l">
              <a:spcBef>
                <a:spcPts val="1000"/>
              </a:spcBef>
              <a:spcAft>
                <a:spcPts val="100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21"/>
          <p:cNvSpPr txBox="1"/>
          <p:nvPr>
            <p:ph type="title"/>
          </p:nvPr>
        </p:nvSpPr>
        <p:spPr>
          <a:xfrm>
            <a:off x="311700" y="178775"/>
            <a:ext cx="8520600" cy="5727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4500"/>
              <a:buFont typeface="Arial"/>
              <a:buNone/>
            </a:pPr>
            <a:r>
              <a:rPr lang="en-US" sz="2400"/>
              <a:t> Complex system, complex composition</a:t>
            </a:r>
            <a:endParaRPr sz="2400"/>
          </a:p>
        </p:txBody>
      </p:sp>
      <p:pic>
        <p:nvPicPr>
          <p:cNvPr id="116" name="Google Shape;116;p21"/>
          <p:cNvPicPr preferRelativeResize="0"/>
          <p:nvPr/>
        </p:nvPicPr>
        <p:blipFill>
          <a:blip r:embed="rId3">
            <a:alphaModFix/>
          </a:blip>
          <a:stretch>
            <a:fillRect/>
          </a:stretch>
        </p:blipFill>
        <p:spPr>
          <a:xfrm>
            <a:off x="452426" y="903875"/>
            <a:ext cx="8082550" cy="4210974"/>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4" name="Shape 774"/>
        <p:cNvGrpSpPr/>
        <p:nvPr/>
      </p:nvGrpSpPr>
      <p:grpSpPr>
        <a:xfrm>
          <a:off x="0" y="0"/>
          <a:ext cx="0" cy="0"/>
          <a:chOff x="0" y="0"/>
          <a:chExt cx="0" cy="0"/>
        </a:xfrm>
      </p:grpSpPr>
      <p:sp>
        <p:nvSpPr>
          <p:cNvPr id="775" name="Google Shape;775;p93"/>
          <p:cNvSpPr txBox="1"/>
          <p:nvPr>
            <p:ph type="title"/>
          </p:nvPr>
        </p:nvSpPr>
        <p:spPr>
          <a:xfrm>
            <a:off x="532350" y="967375"/>
            <a:ext cx="8079300" cy="19107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US"/>
              <a:t>For your tutorial </a:t>
            </a:r>
            <a:r>
              <a:rPr b="1" lang="en-US"/>
              <a:t>next</a:t>
            </a:r>
            <a:r>
              <a:rPr lang="en-US"/>
              <a:t> week</a:t>
            </a:r>
            <a:r>
              <a:rPr lang="en-US"/>
              <a:t>...</a:t>
            </a:r>
            <a:endParaRPr/>
          </a:p>
        </p:txBody>
      </p:sp>
      <p:sp>
        <p:nvSpPr>
          <p:cNvPr id="776" name="Google Shape;776;p93"/>
          <p:cNvSpPr txBox="1"/>
          <p:nvPr>
            <p:ph idx="4294967295" type="subTitle"/>
          </p:nvPr>
        </p:nvSpPr>
        <p:spPr>
          <a:xfrm>
            <a:off x="1817250" y="2663025"/>
            <a:ext cx="5509500" cy="1910700"/>
          </a:xfrm>
          <a:prstGeom prst="rect">
            <a:avLst/>
          </a:prstGeom>
        </p:spPr>
        <p:txBody>
          <a:bodyPr anchorCtr="0" anchor="t" bIns="91425" lIns="91425" spcFirstLastPara="1" rIns="91425" wrap="square" tIns="91425">
            <a:normAutofit/>
          </a:bodyPr>
          <a:lstStyle/>
          <a:p>
            <a:pPr indent="0" lvl="0" marL="0" rtl="0" algn="ctr">
              <a:lnSpc>
                <a:spcPct val="100000"/>
              </a:lnSpc>
              <a:spcBef>
                <a:spcPts val="0"/>
              </a:spcBef>
              <a:spcAft>
                <a:spcPts val="0"/>
              </a:spcAft>
              <a:buNone/>
            </a:pPr>
            <a:r>
              <a:rPr lang="en-US" sz="2100">
                <a:latin typeface="Montserrat"/>
                <a:ea typeface="Montserrat"/>
                <a:cs typeface="Montserrat"/>
                <a:sym typeface="Montserrat"/>
              </a:rPr>
              <a:t>Think about how </a:t>
            </a:r>
            <a:r>
              <a:rPr lang="en-US" sz="2100">
                <a:latin typeface="Montserrat"/>
                <a:ea typeface="Montserrat"/>
                <a:cs typeface="Montserrat"/>
                <a:sym typeface="Montserrat"/>
              </a:rPr>
              <a:t>you </a:t>
            </a:r>
            <a:r>
              <a:rPr lang="en-US" sz="2100">
                <a:latin typeface="Montserrat"/>
                <a:ea typeface="Montserrat"/>
                <a:cs typeface="Montserrat"/>
                <a:sym typeface="Montserrat"/>
              </a:rPr>
              <a:t>might visually instantiate a brand identity for your own personal website / online portfolio. What </a:t>
            </a:r>
            <a:r>
              <a:rPr lang="en-US" sz="2100" u="sng">
                <a:solidFill>
                  <a:schemeClr val="hlink"/>
                </a:solidFill>
                <a:latin typeface="Montserrat"/>
                <a:ea typeface="Montserrat"/>
                <a:cs typeface="Montserrat"/>
                <a:sym typeface="Montserrat"/>
                <a:hlinkClick r:id="rId3"/>
              </a:rPr>
              <a:t>values</a:t>
            </a:r>
            <a:r>
              <a:rPr lang="en-US" sz="2100">
                <a:latin typeface="Montserrat"/>
                <a:ea typeface="Montserrat"/>
                <a:cs typeface="Montserrat"/>
                <a:sym typeface="Montserrat"/>
              </a:rPr>
              <a:t> you want </a:t>
            </a:r>
            <a:br>
              <a:rPr lang="en-US" sz="2100">
                <a:latin typeface="Montserrat"/>
                <a:ea typeface="Montserrat"/>
                <a:cs typeface="Montserrat"/>
                <a:sym typeface="Montserrat"/>
              </a:rPr>
            </a:br>
            <a:r>
              <a:rPr lang="en-US" sz="2100">
                <a:latin typeface="Montserrat"/>
                <a:ea typeface="Montserrat"/>
                <a:cs typeface="Montserrat"/>
                <a:sym typeface="Montserrat"/>
              </a:rPr>
              <a:t>your site to embody?</a:t>
            </a:r>
            <a:endParaRPr sz="2100">
              <a:latin typeface="Montserrat"/>
              <a:ea typeface="Montserrat"/>
              <a:cs typeface="Montserrat"/>
              <a:sym typeface="Montserrat"/>
            </a:endParaRPr>
          </a:p>
        </p:txBody>
      </p:sp>
      <p:sp>
        <p:nvSpPr>
          <p:cNvPr id="777" name="Google Shape;777;p93"/>
          <p:cNvSpPr txBox="1"/>
          <p:nvPr>
            <p:ph idx="12" type="sldNum"/>
          </p:nvPr>
        </p:nvSpPr>
        <p:spPr>
          <a:xfrm>
            <a:off x="11296610" y="6217622"/>
            <a:ext cx="731700" cy="5247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pic>
        <p:nvPicPr>
          <p:cNvPr id="122" name="Google Shape;122;p22"/>
          <p:cNvPicPr preferRelativeResize="0"/>
          <p:nvPr>
            <p:ph idx="1" type="body"/>
          </p:nvPr>
        </p:nvPicPr>
        <p:blipFill rotWithShape="1">
          <a:blip r:embed="rId3">
            <a:alphaModFix/>
          </a:blip>
          <a:srcRect b="0" l="0" r="0" t="0"/>
          <a:stretch/>
        </p:blipFill>
        <p:spPr>
          <a:xfrm>
            <a:off x="2100683" y="1732557"/>
            <a:ext cx="1506000" cy="1506000"/>
          </a:xfrm>
          <a:prstGeom prst="rect">
            <a:avLst/>
          </a:prstGeom>
          <a:noFill/>
          <a:ln>
            <a:noFill/>
          </a:ln>
        </p:spPr>
      </p:pic>
      <p:pic>
        <p:nvPicPr>
          <p:cNvPr id="123" name="Google Shape;123;p22"/>
          <p:cNvPicPr preferRelativeResize="0"/>
          <p:nvPr/>
        </p:nvPicPr>
        <p:blipFill rotWithShape="1">
          <a:blip r:embed="rId4">
            <a:alphaModFix/>
          </a:blip>
          <a:srcRect b="0" l="0" r="0" t="0"/>
          <a:stretch/>
        </p:blipFill>
        <p:spPr>
          <a:xfrm>
            <a:off x="402728" y="1732557"/>
            <a:ext cx="1505942" cy="1505942"/>
          </a:xfrm>
          <a:prstGeom prst="rect">
            <a:avLst/>
          </a:prstGeom>
          <a:noFill/>
          <a:ln>
            <a:noFill/>
          </a:ln>
        </p:spPr>
      </p:pic>
      <p:pic>
        <p:nvPicPr>
          <p:cNvPr id="124" name="Google Shape;124;p22"/>
          <p:cNvPicPr preferRelativeResize="0"/>
          <p:nvPr/>
        </p:nvPicPr>
        <p:blipFill rotWithShape="1">
          <a:blip r:embed="rId5">
            <a:alphaModFix/>
          </a:blip>
          <a:srcRect b="0" l="0" r="0" t="0"/>
          <a:stretch/>
        </p:blipFill>
        <p:spPr>
          <a:xfrm>
            <a:off x="3798638" y="1732557"/>
            <a:ext cx="1505942" cy="1505942"/>
          </a:xfrm>
          <a:prstGeom prst="rect">
            <a:avLst/>
          </a:prstGeom>
          <a:noFill/>
          <a:ln>
            <a:noFill/>
          </a:ln>
        </p:spPr>
      </p:pic>
      <p:pic>
        <p:nvPicPr>
          <p:cNvPr id="125" name="Google Shape;125;p22"/>
          <p:cNvPicPr preferRelativeResize="0"/>
          <p:nvPr/>
        </p:nvPicPr>
        <p:blipFill rotWithShape="1">
          <a:blip r:embed="rId6">
            <a:alphaModFix/>
          </a:blip>
          <a:srcRect b="0" l="0" r="0" t="0"/>
          <a:stretch/>
        </p:blipFill>
        <p:spPr>
          <a:xfrm>
            <a:off x="7194549" y="1732557"/>
            <a:ext cx="1505942" cy="1505942"/>
          </a:xfrm>
          <a:prstGeom prst="rect">
            <a:avLst/>
          </a:prstGeom>
          <a:noFill/>
          <a:ln>
            <a:noFill/>
          </a:ln>
        </p:spPr>
      </p:pic>
      <p:pic>
        <p:nvPicPr>
          <p:cNvPr id="126" name="Google Shape;126;p22"/>
          <p:cNvPicPr preferRelativeResize="0"/>
          <p:nvPr/>
        </p:nvPicPr>
        <p:blipFill rotWithShape="1">
          <a:blip r:embed="rId7">
            <a:alphaModFix/>
          </a:blip>
          <a:srcRect b="0" l="0" r="0" t="0"/>
          <a:stretch/>
        </p:blipFill>
        <p:spPr>
          <a:xfrm>
            <a:off x="5496593" y="1732557"/>
            <a:ext cx="1505942" cy="1505942"/>
          </a:xfrm>
          <a:prstGeom prst="rect">
            <a:avLst/>
          </a:prstGeom>
          <a:noFill/>
          <a:ln>
            <a:noFill/>
          </a:ln>
        </p:spPr>
      </p:pic>
      <p:sp>
        <p:nvSpPr>
          <p:cNvPr id="127" name="Google Shape;127;p22"/>
          <p:cNvSpPr txBox="1"/>
          <p:nvPr/>
        </p:nvSpPr>
        <p:spPr>
          <a:xfrm>
            <a:off x="402728" y="3369267"/>
            <a:ext cx="1498500" cy="667500"/>
          </a:xfrm>
          <a:prstGeom prst="rect">
            <a:avLst/>
          </a:prstGeom>
          <a:noFill/>
          <a:ln>
            <a:noFill/>
          </a:ln>
        </p:spPr>
        <p:txBody>
          <a:bodyPr anchorCtr="0" anchor="t" bIns="34275" lIns="68575" spcFirstLastPara="1" rIns="68575" wrap="square" tIns="34275">
            <a:noAutofit/>
          </a:bodyPr>
          <a:lstStyle/>
          <a:p>
            <a:pPr indent="0" lvl="0" marL="0" marR="0" rtl="0" algn="ctr">
              <a:lnSpc>
                <a:spcPct val="80000"/>
              </a:lnSpc>
              <a:spcBef>
                <a:spcPts val="0"/>
              </a:spcBef>
              <a:spcAft>
                <a:spcPts val="0"/>
              </a:spcAft>
              <a:buClr>
                <a:srgbClr val="A5A5A5"/>
              </a:buClr>
              <a:buSzPts val="1900"/>
              <a:buFont typeface="Arial"/>
              <a:buNone/>
            </a:pPr>
            <a:r>
              <a:rPr lang="en-US" sz="2100">
                <a:solidFill>
                  <a:srgbClr val="A5A5A5"/>
                </a:solidFill>
                <a:latin typeface="Calibri"/>
                <a:ea typeface="Calibri"/>
                <a:cs typeface="Calibri"/>
                <a:sym typeface="Calibri"/>
              </a:rPr>
              <a:t>proximity / repetition</a:t>
            </a:r>
            <a:endParaRPr b="0" i="0" sz="1900" u="none" cap="none" strike="noStrike">
              <a:solidFill>
                <a:srgbClr val="A5A5A5"/>
              </a:solidFill>
              <a:latin typeface="Calibri"/>
              <a:ea typeface="Calibri"/>
              <a:cs typeface="Calibri"/>
              <a:sym typeface="Calibri"/>
            </a:endParaRPr>
          </a:p>
        </p:txBody>
      </p:sp>
      <p:sp>
        <p:nvSpPr>
          <p:cNvPr id="128" name="Google Shape;128;p22"/>
          <p:cNvSpPr txBox="1"/>
          <p:nvPr/>
        </p:nvSpPr>
        <p:spPr>
          <a:xfrm>
            <a:off x="2108026" y="3369267"/>
            <a:ext cx="1498500" cy="667500"/>
          </a:xfrm>
          <a:prstGeom prst="rect">
            <a:avLst/>
          </a:prstGeom>
          <a:noFill/>
          <a:ln>
            <a:noFill/>
          </a:ln>
        </p:spPr>
        <p:txBody>
          <a:bodyPr anchorCtr="0" anchor="t" bIns="34275" lIns="68575" spcFirstLastPara="1" rIns="68575" wrap="square" tIns="34275">
            <a:noAutofit/>
          </a:bodyPr>
          <a:lstStyle/>
          <a:p>
            <a:pPr indent="0" lvl="0" marL="0" rtl="0" algn="ctr">
              <a:lnSpc>
                <a:spcPct val="80000"/>
              </a:lnSpc>
              <a:spcBef>
                <a:spcPts val="0"/>
              </a:spcBef>
              <a:spcAft>
                <a:spcPts val="0"/>
              </a:spcAft>
              <a:buClr>
                <a:srgbClr val="A5A5A5"/>
              </a:buClr>
              <a:buSzPts val="1900"/>
              <a:buFont typeface="Arial"/>
              <a:buNone/>
            </a:pPr>
            <a:r>
              <a:rPr lang="en-US" sz="2100">
                <a:solidFill>
                  <a:srgbClr val="A5A5A5"/>
                </a:solidFill>
                <a:latin typeface="Calibri"/>
                <a:ea typeface="Calibri"/>
                <a:cs typeface="Calibri"/>
                <a:sym typeface="Calibri"/>
              </a:rPr>
              <a:t>proximity / repetition</a:t>
            </a:r>
            <a:endParaRPr sz="2100">
              <a:solidFill>
                <a:srgbClr val="A5A5A5"/>
              </a:solidFill>
              <a:latin typeface="Calibri"/>
              <a:ea typeface="Calibri"/>
              <a:cs typeface="Calibri"/>
              <a:sym typeface="Calibri"/>
            </a:endParaRPr>
          </a:p>
        </p:txBody>
      </p:sp>
      <p:sp>
        <p:nvSpPr>
          <p:cNvPr id="129" name="Google Shape;129;p22"/>
          <p:cNvSpPr txBox="1"/>
          <p:nvPr/>
        </p:nvSpPr>
        <p:spPr>
          <a:xfrm>
            <a:off x="3805981" y="3369267"/>
            <a:ext cx="1498500" cy="667500"/>
          </a:xfrm>
          <a:prstGeom prst="rect">
            <a:avLst/>
          </a:prstGeom>
          <a:noFill/>
          <a:ln>
            <a:noFill/>
          </a:ln>
        </p:spPr>
        <p:txBody>
          <a:bodyPr anchorCtr="0" anchor="t" bIns="34275" lIns="68575" spcFirstLastPara="1" rIns="68575" wrap="square" tIns="34275">
            <a:noAutofit/>
          </a:bodyPr>
          <a:lstStyle/>
          <a:p>
            <a:pPr indent="0" lvl="0" marL="0" marR="0" rtl="0" algn="ctr">
              <a:lnSpc>
                <a:spcPct val="90000"/>
              </a:lnSpc>
              <a:spcBef>
                <a:spcPts val="0"/>
              </a:spcBef>
              <a:spcAft>
                <a:spcPts val="0"/>
              </a:spcAft>
              <a:buClr>
                <a:srgbClr val="A5A5A5"/>
              </a:buClr>
              <a:buSzPts val="2100"/>
              <a:buFont typeface="Arial"/>
              <a:buNone/>
            </a:pPr>
            <a:r>
              <a:rPr lang="en-US" sz="2100">
                <a:solidFill>
                  <a:srgbClr val="A5A5A5"/>
                </a:solidFill>
                <a:latin typeface="Calibri"/>
                <a:ea typeface="Calibri"/>
                <a:cs typeface="Calibri"/>
                <a:sym typeface="Calibri"/>
              </a:rPr>
              <a:t>contrast (color)</a:t>
            </a:r>
            <a:endParaRPr b="0" i="0" sz="2100" u="none" cap="none" strike="noStrike">
              <a:solidFill>
                <a:srgbClr val="A5A5A5"/>
              </a:solidFill>
              <a:latin typeface="Calibri"/>
              <a:ea typeface="Calibri"/>
              <a:cs typeface="Calibri"/>
              <a:sym typeface="Calibri"/>
            </a:endParaRPr>
          </a:p>
        </p:txBody>
      </p:sp>
      <p:sp>
        <p:nvSpPr>
          <p:cNvPr id="130" name="Google Shape;130;p22"/>
          <p:cNvSpPr txBox="1"/>
          <p:nvPr/>
        </p:nvSpPr>
        <p:spPr>
          <a:xfrm>
            <a:off x="5496593" y="3369267"/>
            <a:ext cx="1498500" cy="667500"/>
          </a:xfrm>
          <a:prstGeom prst="rect">
            <a:avLst/>
          </a:prstGeom>
          <a:noFill/>
          <a:ln>
            <a:noFill/>
          </a:ln>
        </p:spPr>
        <p:txBody>
          <a:bodyPr anchorCtr="0" anchor="t" bIns="34275" lIns="68575" spcFirstLastPara="1" rIns="68575" wrap="square" tIns="34275">
            <a:noAutofit/>
          </a:bodyPr>
          <a:lstStyle/>
          <a:p>
            <a:pPr indent="0" lvl="0" marL="0" marR="0" rtl="0" algn="ctr">
              <a:lnSpc>
                <a:spcPct val="90000"/>
              </a:lnSpc>
              <a:spcBef>
                <a:spcPts val="0"/>
              </a:spcBef>
              <a:spcAft>
                <a:spcPts val="0"/>
              </a:spcAft>
              <a:buClr>
                <a:srgbClr val="A5A5A5"/>
              </a:buClr>
              <a:buSzPts val="2100"/>
              <a:buFont typeface="Arial"/>
              <a:buNone/>
            </a:pPr>
            <a:r>
              <a:rPr lang="en-US" sz="2100">
                <a:solidFill>
                  <a:srgbClr val="A5A5A5"/>
                </a:solidFill>
                <a:latin typeface="Calibri"/>
                <a:ea typeface="Calibri"/>
                <a:cs typeface="Calibri"/>
                <a:sym typeface="Calibri"/>
              </a:rPr>
              <a:t>contrast (</a:t>
            </a:r>
            <a:r>
              <a:rPr b="0" i="0" lang="en-US" sz="2100" u="none" cap="none" strike="noStrike">
                <a:solidFill>
                  <a:srgbClr val="A5A5A5"/>
                </a:solidFill>
                <a:latin typeface="Calibri"/>
                <a:ea typeface="Calibri"/>
                <a:cs typeface="Calibri"/>
                <a:sym typeface="Calibri"/>
              </a:rPr>
              <a:t>size)</a:t>
            </a:r>
            <a:endParaRPr b="0" i="0" sz="2100" u="none" cap="none" strike="noStrike">
              <a:solidFill>
                <a:srgbClr val="A5A5A5"/>
              </a:solidFill>
              <a:latin typeface="Calibri"/>
              <a:ea typeface="Calibri"/>
              <a:cs typeface="Calibri"/>
              <a:sym typeface="Calibri"/>
            </a:endParaRPr>
          </a:p>
        </p:txBody>
      </p:sp>
      <p:sp>
        <p:nvSpPr>
          <p:cNvPr id="131" name="Google Shape;131;p22"/>
          <p:cNvSpPr txBox="1"/>
          <p:nvPr/>
        </p:nvSpPr>
        <p:spPr>
          <a:xfrm>
            <a:off x="7194549" y="3369267"/>
            <a:ext cx="1498500" cy="667500"/>
          </a:xfrm>
          <a:prstGeom prst="rect">
            <a:avLst/>
          </a:prstGeom>
          <a:noFill/>
          <a:ln>
            <a:noFill/>
          </a:ln>
        </p:spPr>
        <p:txBody>
          <a:bodyPr anchorCtr="0" anchor="t" bIns="34275" lIns="68575" spcFirstLastPara="1" rIns="68575" wrap="square" tIns="34275">
            <a:noAutofit/>
          </a:bodyPr>
          <a:lstStyle/>
          <a:p>
            <a:pPr indent="0" lvl="0" marL="0" marR="0" rtl="0" algn="ctr">
              <a:lnSpc>
                <a:spcPct val="90000"/>
              </a:lnSpc>
              <a:spcBef>
                <a:spcPts val="0"/>
              </a:spcBef>
              <a:spcAft>
                <a:spcPts val="0"/>
              </a:spcAft>
              <a:buClr>
                <a:srgbClr val="A5A5A5"/>
              </a:buClr>
              <a:buSzPts val="2100"/>
              <a:buFont typeface="Arial"/>
              <a:buNone/>
            </a:pPr>
            <a:r>
              <a:rPr lang="en-US" sz="2100">
                <a:solidFill>
                  <a:srgbClr val="A5A5A5"/>
                </a:solidFill>
                <a:latin typeface="Calibri"/>
                <a:ea typeface="Calibri"/>
                <a:cs typeface="Calibri"/>
                <a:sym typeface="Calibri"/>
              </a:rPr>
              <a:t>alignment / asymmetry</a:t>
            </a:r>
            <a:endParaRPr b="0" i="0" sz="2100" u="none" cap="none" strike="noStrike">
              <a:solidFill>
                <a:srgbClr val="A5A5A5"/>
              </a:solidFill>
              <a:latin typeface="Calibri"/>
              <a:ea typeface="Calibri"/>
              <a:cs typeface="Calibri"/>
              <a:sym typeface="Calibri"/>
            </a:endParaRPr>
          </a:p>
        </p:txBody>
      </p:sp>
      <p:sp>
        <p:nvSpPr>
          <p:cNvPr id="132" name="Google Shape;132;p22"/>
          <p:cNvSpPr txBox="1"/>
          <p:nvPr/>
        </p:nvSpPr>
        <p:spPr>
          <a:xfrm>
            <a:off x="-57150" y="4898850"/>
            <a:ext cx="2250000" cy="2547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lang="en-US" sz="900">
                <a:solidFill>
                  <a:schemeClr val="dk1"/>
                </a:solidFill>
                <a:latin typeface="Calibri"/>
                <a:ea typeface="Calibri"/>
                <a:cs typeface="Calibri"/>
                <a:sym typeface="Calibri"/>
              </a:rPr>
              <a:t>Source: Ricky Holtz &amp; Ellen Van Wyk</a:t>
            </a:r>
            <a:endParaRPr sz="1100"/>
          </a:p>
        </p:txBody>
      </p:sp>
      <p:sp>
        <p:nvSpPr>
          <p:cNvPr id="133" name="Google Shape;133;p22"/>
          <p:cNvSpPr txBox="1"/>
          <p:nvPr>
            <p:ph type="title"/>
          </p:nvPr>
        </p:nvSpPr>
        <p:spPr>
          <a:xfrm>
            <a:off x="148256" y="0"/>
            <a:ext cx="8995800" cy="9942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4500"/>
              <a:buFont typeface="Arial"/>
              <a:buNone/>
            </a:pPr>
            <a:r>
              <a:rPr lang="en-US" sz="3000">
                <a:latin typeface="Montserrat"/>
                <a:ea typeface="Montserrat"/>
                <a:cs typeface="Montserrat"/>
                <a:sym typeface="Montserrat"/>
              </a:rPr>
              <a:t>Building Hierarchy for complex systems</a:t>
            </a:r>
            <a:endParaRPr>
              <a:latin typeface="Montserrat"/>
              <a:ea typeface="Montserrat"/>
              <a:cs typeface="Montserrat"/>
              <a:sym typeface="Montserrat"/>
            </a:endParaRPr>
          </a:p>
        </p:txBody>
      </p:sp>
    </p:spTree>
  </p:cSld>
  <p:clrMapOvr>
    <a:masterClrMapping/>
  </p:clrMapOvr>
</p:sld>
</file>

<file path=ppt/theme/theme1.xml><?xml version="1.0" encoding="utf-8"?>
<a:theme xmlns:a="http://schemas.openxmlformats.org/drawingml/2006/main" xmlns:r="http://schemas.openxmlformats.org/officeDocument/2006/relationships" name="UNCA Theme">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